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09" r:id="rId2"/>
    <p:sldId id="267" r:id="rId3"/>
    <p:sldId id="262" r:id="rId4"/>
    <p:sldId id="264" r:id="rId5"/>
    <p:sldId id="270" r:id="rId6"/>
    <p:sldId id="266" r:id="rId7"/>
    <p:sldId id="269" r:id="rId8"/>
    <p:sldId id="268" r:id="rId9"/>
    <p:sldId id="271" r:id="rId10"/>
    <p:sldId id="273" r:id="rId11"/>
    <p:sldId id="274" r:id="rId12"/>
    <p:sldId id="275" r:id="rId13"/>
    <p:sldId id="276" r:id="rId14"/>
    <p:sldId id="263" r:id="rId15"/>
    <p:sldId id="279" r:id="rId16"/>
    <p:sldId id="281" r:id="rId17"/>
    <p:sldId id="310" r:id="rId18"/>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2DEEF"/>
    <a:srgbClr val="FFC000"/>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146" y="78"/>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A797B-2415-4B2C-8C06-F8B904E73630}" type="datetimeFigureOut">
              <a:rPr lang="tr-TR" smtClean="0"/>
              <a:pPr/>
              <a:t>14.12.2020</a:t>
            </a:fld>
            <a:endParaRPr lang="tr-TR"/>
          </a:p>
        </p:txBody>
      </p:sp>
      <p:sp>
        <p:nvSpPr>
          <p:cNvPr id="4" name="Slayt Görüntüsü Yer Tutucusu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D885E-9B91-47E1-8772-EFFAF1887CAE}" type="slidenum">
              <a:rPr lang="tr-TR" smtClean="0"/>
              <a:pPr/>
              <a:t>‹#›</a:t>
            </a:fld>
            <a:endParaRPr lang="tr-TR"/>
          </a:p>
        </p:txBody>
      </p:sp>
    </p:spTree>
    <p:extLst>
      <p:ext uri="{BB962C8B-B14F-4D97-AF65-F5344CB8AC3E}">
        <p14:creationId xmlns:p14="http://schemas.microsoft.com/office/powerpoint/2010/main" val="359949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617A5AAD-98CA-4624-84B2-4C2C81191E0F}" type="datetimeFigureOut">
              <a:rPr lang="tr-TR" smtClean="0"/>
              <a:pPr/>
              <a:t>14.12.2020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3B815E-EE19-4968-B0E2-03AB92738272}" type="slidenum">
              <a:rPr lang="tr-TR" smtClean="0"/>
              <a:pPr/>
              <a:t>‹#›</a:t>
            </a:fld>
            <a:endParaRPr lang="tr-TR"/>
          </a:p>
        </p:txBody>
      </p:sp>
    </p:spTree>
    <p:extLst>
      <p:ext uri="{BB962C8B-B14F-4D97-AF65-F5344CB8AC3E}">
        <p14:creationId xmlns:p14="http://schemas.microsoft.com/office/powerpoint/2010/main" val="2280108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17A5AAD-98CA-4624-84B2-4C2C81191E0F}" type="datetimeFigureOut">
              <a:rPr lang="tr-TR" smtClean="0"/>
              <a:pPr/>
              <a:t>14.12.2020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3B815E-EE19-4968-B0E2-03AB92738272}" type="slidenum">
              <a:rPr lang="tr-TR" smtClean="0"/>
              <a:pPr/>
              <a:t>‹#›</a:t>
            </a:fld>
            <a:endParaRPr lang="tr-TR"/>
          </a:p>
        </p:txBody>
      </p:sp>
    </p:spTree>
    <p:extLst>
      <p:ext uri="{BB962C8B-B14F-4D97-AF65-F5344CB8AC3E}">
        <p14:creationId xmlns:p14="http://schemas.microsoft.com/office/powerpoint/2010/main" val="275731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17A5AAD-98CA-4624-84B2-4C2C81191E0F}" type="datetimeFigureOut">
              <a:rPr lang="tr-TR" smtClean="0"/>
              <a:pPr/>
              <a:t>14.12.2020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3B815E-EE19-4968-B0E2-03AB92738272}" type="slidenum">
              <a:rPr lang="tr-TR" smtClean="0"/>
              <a:pPr/>
              <a:t>‹#›</a:t>
            </a:fld>
            <a:endParaRPr lang="tr-TR"/>
          </a:p>
        </p:txBody>
      </p:sp>
    </p:spTree>
    <p:extLst>
      <p:ext uri="{BB962C8B-B14F-4D97-AF65-F5344CB8AC3E}">
        <p14:creationId xmlns:p14="http://schemas.microsoft.com/office/powerpoint/2010/main" val="1642341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17A5AAD-98CA-4624-84B2-4C2C81191E0F}" type="datetimeFigureOut">
              <a:rPr lang="tr-TR" smtClean="0"/>
              <a:pPr/>
              <a:t>14.12.2020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3B815E-EE19-4968-B0E2-03AB92738272}" type="slidenum">
              <a:rPr lang="tr-TR" smtClean="0"/>
              <a:pPr/>
              <a:t>‹#›</a:t>
            </a:fld>
            <a:endParaRPr lang="tr-TR"/>
          </a:p>
        </p:txBody>
      </p:sp>
    </p:spTree>
    <p:extLst>
      <p:ext uri="{BB962C8B-B14F-4D97-AF65-F5344CB8AC3E}">
        <p14:creationId xmlns:p14="http://schemas.microsoft.com/office/powerpoint/2010/main" val="144485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17A5AAD-98CA-4624-84B2-4C2C81191E0F}" type="datetimeFigureOut">
              <a:rPr lang="tr-TR" smtClean="0"/>
              <a:pPr/>
              <a:t>14.12.2020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3B815E-EE19-4968-B0E2-03AB92738272}" type="slidenum">
              <a:rPr lang="tr-TR" smtClean="0"/>
              <a:pPr/>
              <a:t>‹#›</a:t>
            </a:fld>
            <a:endParaRPr lang="tr-TR"/>
          </a:p>
        </p:txBody>
      </p:sp>
    </p:spTree>
    <p:extLst>
      <p:ext uri="{BB962C8B-B14F-4D97-AF65-F5344CB8AC3E}">
        <p14:creationId xmlns:p14="http://schemas.microsoft.com/office/powerpoint/2010/main" val="154563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17A5AAD-98CA-4624-84B2-4C2C81191E0F}" type="datetimeFigureOut">
              <a:rPr lang="tr-TR" smtClean="0"/>
              <a:pPr/>
              <a:t>14.12.2020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3B815E-EE19-4968-B0E2-03AB92738272}" type="slidenum">
              <a:rPr lang="tr-TR" smtClean="0"/>
              <a:pPr/>
              <a:t>‹#›</a:t>
            </a:fld>
            <a:endParaRPr lang="tr-TR"/>
          </a:p>
        </p:txBody>
      </p:sp>
    </p:spTree>
    <p:extLst>
      <p:ext uri="{BB962C8B-B14F-4D97-AF65-F5344CB8AC3E}">
        <p14:creationId xmlns:p14="http://schemas.microsoft.com/office/powerpoint/2010/main" val="110048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2329" y="2505075"/>
            <a:ext cx="4190702"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14913" y="2505075"/>
            <a:ext cx="4211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17A5AAD-98CA-4624-84B2-4C2C81191E0F}" type="datetimeFigureOut">
              <a:rPr lang="tr-TR" smtClean="0"/>
              <a:pPr/>
              <a:t>14.12.2020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A3B815E-EE19-4968-B0E2-03AB92738272}" type="slidenum">
              <a:rPr lang="tr-TR" smtClean="0"/>
              <a:pPr/>
              <a:t>‹#›</a:t>
            </a:fld>
            <a:endParaRPr lang="tr-TR"/>
          </a:p>
        </p:txBody>
      </p:sp>
    </p:spTree>
    <p:extLst>
      <p:ext uri="{BB962C8B-B14F-4D97-AF65-F5344CB8AC3E}">
        <p14:creationId xmlns:p14="http://schemas.microsoft.com/office/powerpoint/2010/main" val="126811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17A5AAD-98CA-4624-84B2-4C2C81191E0F}" type="datetimeFigureOut">
              <a:rPr lang="tr-TR" smtClean="0"/>
              <a:pPr/>
              <a:t>14.12.2020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A3B815E-EE19-4968-B0E2-03AB92738272}" type="slidenum">
              <a:rPr lang="tr-TR" smtClean="0"/>
              <a:pPr/>
              <a:t>‹#›</a:t>
            </a:fld>
            <a:endParaRPr lang="tr-TR"/>
          </a:p>
        </p:txBody>
      </p:sp>
    </p:spTree>
    <p:extLst>
      <p:ext uri="{BB962C8B-B14F-4D97-AF65-F5344CB8AC3E}">
        <p14:creationId xmlns:p14="http://schemas.microsoft.com/office/powerpoint/2010/main" val="1635801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7A5AAD-98CA-4624-84B2-4C2C81191E0F}" type="datetimeFigureOut">
              <a:rPr lang="tr-TR" smtClean="0"/>
              <a:pPr/>
              <a:t>14.12.2020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A3B815E-EE19-4968-B0E2-03AB92738272}" type="slidenum">
              <a:rPr lang="tr-TR" smtClean="0"/>
              <a:pPr/>
              <a:t>‹#›</a:t>
            </a:fld>
            <a:endParaRPr lang="tr-TR"/>
          </a:p>
        </p:txBody>
      </p:sp>
    </p:spTree>
    <p:extLst>
      <p:ext uri="{BB962C8B-B14F-4D97-AF65-F5344CB8AC3E}">
        <p14:creationId xmlns:p14="http://schemas.microsoft.com/office/powerpoint/2010/main" val="3135469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17A5AAD-98CA-4624-84B2-4C2C81191E0F}" type="datetimeFigureOut">
              <a:rPr lang="tr-TR" smtClean="0"/>
              <a:pPr/>
              <a:t>14.12.2020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3B815E-EE19-4968-B0E2-03AB92738272}" type="slidenum">
              <a:rPr lang="tr-TR" smtClean="0"/>
              <a:pPr/>
              <a:t>‹#›</a:t>
            </a:fld>
            <a:endParaRPr lang="tr-TR"/>
          </a:p>
        </p:txBody>
      </p:sp>
    </p:spTree>
    <p:extLst>
      <p:ext uri="{BB962C8B-B14F-4D97-AF65-F5344CB8AC3E}">
        <p14:creationId xmlns:p14="http://schemas.microsoft.com/office/powerpoint/2010/main" val="2087231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17A5AAD-98CA-4624-84B2-4C2C81191E0F}" type="datetimeFigureOut">
              <a:rPr lang="tr-TR" smtClean="0"/>
              <a:pPr/>
              <a:t>14.12.2020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3B815E-EE19-4968-B0E2-03AB92738272}" type="slidenum">
              <a:rPr lang="tr-TR" smtClean="0"/>
              <a:pPr/>
              <a:t>‹#›</a:t>
            </a:fld>
            <a:endParaRPr lang="tr-TR"/>
          </a:p>
        </p:txBody>
      </p:sp>
    </p:spTree>
    <p:extLst>
      <p:ext uri="{BB962C8B-B14F-4D97-AF65-F5344CB8AC3E}">
        <p14:creationId xmlns:p14="http://schemas.microsoft.com/office/powerpoint/2010/main" val="263658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A5AAD-98CA-4624-84B2-4C2C81191E0F}" type="datetimeFigureOut">
              <a:rPr lang="tr-TR" smtClean="0"/>
              <a:pPr/>
              <a:t>14.12.2020</a:t>
            </a:fld>
            <a:endParaRPr lang="tr-T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B815E-EE19-4968-B0E2-03AB92738272}" type="slidenum">
              <a:rPr lang="tr-TR" smtClean="0"/>
              <a:pPr/>
              <a:t>‹#›</a:t>
            </a:fld>
            <a:endParaRPr lang="tr-TR"/>
          </a:p>
        </p:txBody>
      </p:sp>
    </p:spTree>
    <p:extLst>
      <p:ext uri="{BB962C8B-B14F-4D97-AF65-F5344CB8AC3E}">
        <p14:creationId xmlns:p14="http://schemas.microsoft.com/office/powerpoint/2010/main" val="1462026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2021-YKS.jpg"/>
          <p:cNvPicPr>
            <a:picLocks noChangeAspect="1"/>
          </p:cNvPicPr>
          <p:nvPr/>
        </p:nvPicPr>
        <p:blipFill>
          <a:blip r:embed="rId2"/>
          <a:stretch>
            <a:fillRect/>
          </a:stretch>
        </p:blipFill>
        <p:spPr>
          <a:xfrm>
            <a:off x="1163615" y="1514901"/>
            <a:ext cx="6874918" cy="3835022"/>
          </a:xfrm>
          <a:prstGeom prst="rect">
            <a:avLst/>
          </a:prstGeom>
        </p:spPr>
      </p:pic>
      <p:sp>
        <p:nvSpPr>
          <p:cNvPr id="9" name="8 Metin kutusu"/>
          <p:cNvSpPr txBox="1"/>
          <p:nvPr/>
        </p:nvSpPr>
        <p:spPr>
          <a:xfrm>
            <a:off x="1787857" y="4230806"/>
            <a:ext cx="6714698" cy="523220"/>
          </a:xfrm>
          <a:prstGeom prst="rect">
            <a:avLst/>
          </a:prstGeom>
          <a:noFill/>
        </p:spPr>
        <p:txBody>
          <a:bodyPr wrap="square" rtlCol="0">
            <a:spAutoFit/>
          </a:bodyPr>
          <a:lstStyle/>
          <a:p>
            <a:r>
              <a:rPr lang="tr-TR" sz="2800" b="1" dirty="0" smtClean="0"/>
              <a:t>YÜKSEKÖĞRETİM KURUMLARI SINAVI</a:t>
            </a:r>
            <a:endParaRPr lang="tr-TR" sz="2800" b="1" dirty="0"/>
          </a:p>
        </p:txBody>
      </p:sp>
    </p:spTree>
    <p:extLst>
      <p:ext uri="{BB962C8B-B14F-4D97-AF65-F5344CB8AC3E}">
        <p14:creationId xmlns:p14="http://schemas.microsoft.com/office/powerpoint/2010/main" val="4051486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4"/>
            <a:ext cx="9906000" cy="6869594"/>
          </a:xfrm>
          <a:prstGeom prst="rect">
            <a:avLst/>
          </a:prstGeom>
        </p:spPr>
      </p:pic>
      <p:sp>
        <p:nvSpPr>
          <p:cNvPr id="5" name="Metin kutusu 4"/>
          <p:cNvSpPr txBox="1"/>
          <p:nvPr/>
        </p:nvSpPr>
        <p:spPr>
          <a:xfrm>
            <a:off x="21613" y="212987"/>
            <a:ext cx="9906000" cy="461665"/>
          </a:xfrm>
          <a:prstGeom prst="rect">
            <a:avLst/>
          </a:prstGeom>
          <a:noFill/>
        </p:spPr>
        <p:txBody>
          <a:bodyPr wrap="square" rtlCol="0">
            <a:spAutoFit/>
          </a:bodyPr>
          <a:lstStyle/>
          <a:p>
            <a:pPr algn="ctr"/>
            <a:r>
              <a:rPr lang="tr-TR" sz="2400" b="1" dirty="0" smtClean="0">
                <a:solidFill>
                  <a:srgbClr val="D40000"/>
                </a:solidFill>
              </a:rPr>
              <a:t>PUAN TÜRLERİNE GÖRE TESTLERİN AĞIRLIKLARI</a:t>
            </a:r>
            <a:endParaRPr lang="tr-TR" sz="2400" b="1" dirty="0">
              <a:solidFill>
                <a:srgbClr val="D40000"/>
              </a:solidFill>
            </a:endParaRPr>
          </a:p>
        </p:txBody>
      </p:sp>
      <p:sp>
        <p:nvSpPr>
          <p:cNvPr id="6" name="Metin kutusu 5"/>
          <p:cNvSpPr txBox="1"/>
          <p:nvPr/>
        </p:nvSpPr>
        <p:spPr>
          <a:xfrm>
            <a:off x="232021" y="808663"/>
            <a:ext cx="2234073" cy="461665"/>
          </a:xfrm>
          <a:prstGeom prst="rect">
            <a:avLst/>
          </a:prstGeom>
          <a:noFill/>
        </p:spPr>
        <p:txBody>
          <a:bodyPr wrap="none" rtlCol="0">
            <a:spAutoFit/>
          </a:bodyPr>
          <a:lstStyle/>
          <a:p>
            <a:r>
              <a:rPr lang="tr-TR" sz="2400" b="1" dirty="0" smtClean="0">
                <a:solidFill>
                  <a:srgbClr val="70AD47"/>
                </a:solidFill>
              </a:rPr>
              <a:t>Sözel Puanı İçin;</a:t>
            </a:r>
            <a:endParaRPr lang="tr-TR" sz="2400" b="1" dirty="0">
              <a:solidFill>
                <a:srgbClr val="70AD47"/>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3911695208"/>
              </p:ext>
            </p:extLst>
          </p:nvPr>
        </p:nvGraphicFramePr>
        <p:xfrm>
          <a:off x="232021" y="1445294"/>
          <a:ext cx="9485184" cy="4613330"/>
        </p:xfrm>
        <a:graphic>
          <a:graphicData uri="http://schemas.openxmlformats.org/drawingml/2006/table">
            <a:tbl>
              <a:tblPr firstRow="1" bandRow="1">
                <a:tableStyleId>{10A1B5D5-9B99-4C35-A422-299274C87663}</a:tableStyleId>
              </a:tblPr>
              <a:tblGrid>
                <a:gridCol w="655083">
                  <a:extLst>
                    <a:ext uri="{9D8B030D-6E8A-4147-A177-3AD203B41FA5}">
                      <a16:colId xmlns:a16="http://schemas.microsoft.com/office/drawing/2014/main" val="20000"/>
                    </a:ext>
                  </a:extLst>
                </a:gridCol>
                <a:gridCol w="518615">
                  <a:extLst>
                    <a:ext uri="{9D8B030D-6E8A-4147-A177-3AD203B41FA5}">
                      <a16:colId xmlns:a16="http://schemas.microsoft.com/office/drawing/2014/main" val="20001"/>
                    </a:ext>
                  </a:extLst>
                </a:gridCol>
                <a:gridCol w="682388">
                  <a:extLst>
                    <a:ext uri="{9D8B030D-6E8A-4147-A177-3AD203B41FA5}">
                      <a16:colId xmlns:a16="http://schemas.microsoft.com/office/drawing/2014/main" val="20002"/>
                    </a:ext>
                  </a:extLst>
                </a:gridCol>
                <a:gridCol w="559559">
                  <a:extLst>
                    <a:ext uri="{9D8B030D-6E8A-4147-A177-3AD203B41FA5}">
                      <a16:colId xmlns:a16="http://schemas.microsoft.com/office/drawing/2014/main" val="20003"/>
                    </a:ext>
                  </a:extLst>
                </a:gridCol>
                <a:gridCol w="818865">
                  <a:extLst>
                    <a:ext uri="{9D8B030D-6E8A-4147-A177-3AD203B41FA5}">
                      <a16:colId xmlns:a16="http://schemas.microsoft.com/office/drawing/2014/main" val="20004"/>
                    </a:ext>
                  </a:extLst>
                </a:gridCol>
                <a:gridCol w="1255594">
                  <a:extLst>
                    <a:ext uri="{9D8B030D-6E8A-4147-A177-3AD203B41FA5}">
                      <a16:colId xmlns:a16="http://schemas.microsoft.com/office/drawing/2014/main" val="20005"/>
                    </a:ext>
                  </a:extLst>
                </a:gridCol>
                <a:gridCol w="750627">
                  <a:extLst>
                    <a:ext uri="{9D8B030D-6E8A-4147-A177-3AD203B41FA5}">
                      <a16:colId xmlns:a16="http://schemas.microsoft.com/office/drawing/2014/main" val="20006"/>
                    </a:ext>
                  </a:extLst>
                </a:gridCol>
                <a:gridCol w="1050878">
                  <a:extLst>
                    <a:ext uri="{9D8B030D-6E8A-4147-A177-3AD203B41FA5}">
                      <a16:colId xmlns:a16="http://schemas.microsoft.com/office/drawing/2014/main" val="20007"/>
                    </a:ext>
                  </a:extLst>
                </a:gridCol>
                <a:gridCol w="822279">
                  <a:extLst>
                    <a:ext uri="{9D8B030D-6E8A-4147-A177-3AD203B41FA5}">
                      <a16:colId xmlns:a16="http://schemas.microsoft.com/office/drawing/2014/main" val="20008"/>
                    </a:ext>
                  </a:extLst>
                </a:gridCol>
                <a:gridCol w="790432">
                  <a:extLst>
                    <a:ext uri="{9D8B030D-6E8A-4147-A177-3AD203B41FA5}">
                      <a16:colId xmlns:a16="http://schemas.microsoft.com/office/drawing/2014/main" val="20009"/>
                    </a:ext>
                  </a:extLst>
                </a:gridCol>
                <a:gridCol w="775647">
                  <a:extLst>
                    <a:ext uri="{9D8B030D-6E8A-4147-A177-3AD203B41FA5}">
                      <a16:colId xmlns:a16="http://schemas.microsoft.com/office/drawing/2014/main" val="20010"/>
                    </a:ext>
                  </a:extLst>
                </a:gridCol>
                <a:gridCol w="805217">
                  <a:extLst>
                    <a:ext uri="{9D8B030D-6E8A-4147-A177-3AD203B41FA5}">
                      <a16:colId xmlns:a16="http://schemas.microsoft.com/office/drawing/2014/main" val="20011"/>
                    </a:ext>
                  </a:extLst>
                </a:gridCol>
              </a:tblGrid>
              <a:tr h="835162">
                <a:tc gridSpan="12">
                  <a:txBody>
                    <a:bodyPr/>
                    <a:lstStyle/>
                    <a:p>
                      <a:pPr algn="ctr"/>
                      <a:r>
                        <a:rPr lang="tr-TR" sz="2400" dirty="0" smtClean="0"/>
                        <a:t>LİSANS YERLEŞTİRME</a:t>
                      </a:r>
                      <a:endParaRPr lang="tr-TR"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835162">
                <a:tc gridSpan="12">
                  <a:txBody>
                    <a:bodyPr/>
                    <a:lstStyle/>
                    <a:p>
                      <a:pPr algn="ctr"/>
                      <a:r>
                        <a:rPr lang="tr-TR" dirty="0" smtClean="0"/>
                        <a:t>TESTLERİN AĞIRLIKLARI (%)</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1"/>
                  </a:ext>
                </a:extLst>
              </a:tr>
              <a:tr h="835162">
                <a:tc gridSpan="5">
                  <a:txBody>
                    <a:bodyPr/>
                    <a:lstStyle/>
                    <a:p>
                      <a:pPr algn="ctr"/>
                      <a:r>
                        <a:rPr lang="tr-TR" dirty="0" smtClean="0"/>
                        <a:t>TYT</a:t>
                      </a:r>
                      <a:endParaRPr lang="tr-TR"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gridSpan="7">
                  <a:txBody>
                    <a:bodyPr/>
                    <a:lstStyle/>
                    <a:p>
                      <a:pPr algn="ctr"/>
                      <a:r>
                        <a:rPr lang="tr-TR" dirty="0" smtClean="0"/>
                        <a:t>AYT</a:t>
                      </a:r>
                      <a:endParaRPr lang="tr-TR"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2"/>
                  </a:ext>
                </a:extLst>
              </a:tr>
              <a:tr h="594360">
                <a:tc rowSpan="2">
                  <a:txBody>
                    <a:bodyPr/>
                    <a:lstStyle/>
                    <a:p>
                      <a:pPr algn="ctr"/>
                      <a:r>
                        <a:rPr lang="tr-TR" sz="1600" dirty="0" smtClean="0"/>
                        <a:t>Puan Türü</a:t>
                      </a:r>
                      <a:endParaRPr lang="tr-TR" sz="1600"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Türkçe</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Sosyal Bilimler</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Temel Matematik </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Fen</a:t>
                      </a:r>
                      <a:r>
                        <a:rPr lang="tr-TR" sz="1600" baseline="0" dirty="0" smtClean="0"/>
                        <a:t> Bilimleri</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Türk Dili ve Edebiyatı- Sosyal Bilimler-1 	</a:t>
                      </a:r>
                      <a:endParaRPr lang="tr-TR" sz="18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Sosyal Bilimler-2 	</a:t>
                      </a:r>
                      <a:endParaRPr lang="tr-TR" sz="18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val="10003"/>
                  </a:ext>
                </a:extLst>
              </a:tr>
              <a:tr h="594360">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u="none" strike="noStrike" kern="1200" baseline="0" dirty="0" smtClean="0"/>
                        <a:t>Türk Dili ve Edebiyatı </a:t>
                      </a:r>
                      <a:endParaRPr lang="tr-TR" sz="16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dirty="0" smtClean="0"/>
                        <a:t>Tarih-1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dirty="0" smtClean="0"/>
                        <a:t>Coğrafya-1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t>Tarih-2</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t>Coğrafya-2</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t>Felsefe Grubu</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t>DİKAB</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73404">
                <a:tc>
                  <a:txBody>
                    <a:bodyPr/>
                    <a:lstStyle/>
                    <a:p>
                      <a:pPr algn="ctr"/>
                      <a:r>
                        <a:rPr lang="tr-TR" sz="2000" dirty="0" smtClean="0"/>
                        <a:t>SÖZ</a:t>
                      </a:r>
                      <a:endParaRPr lang="tr-TR"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13</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7</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13</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7</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18</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7</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5</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8</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8</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9</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5</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48827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4"/>
            <a:ext cx="9906000" cy="6869594"/>
          </a:xfrm>
          <a:prstGeom prst="rect">
            <a:avLst/>
          </a:prstGeom>
        </p:spPr>
      </p:pic>
      <p:sp>
        <p:nvSpPr>
          <p:cNvPr id="5" name="Metin kutusu 4"/>
          <p:cNvSpPr txBox="1"/>
          <p:nvPr/>
        </p:nvSpPr>
        <p:spPr>
          <a:xfrm>
            <a:off x="0" y="313896"/>
            <a:ext cx="9906000" cy="461665"/>
          </a:xfrm>
          <a:prstGeom prst="rect">
            <a:avLst/>
          </a:prstGeom>
          <a:noFill/>
        </p:spPr>
        <p:txBody>
          <a:bodyPr wrap="square" rtlCol="0">
            <a:spAutoFit/>
          </a:bodyPr>
          <a:lstStyle/>
          <a:p>
            <a:pPr algn="ctr"/>
            <a:r>
              <a:rPr lang="tr-TR" sz="2400" b="1" dirty="0" smtClean="0">
                <a:solidFill>
                  <a:srgbClr val="D40000"/>
                </a:solidFill>
              </a:rPr>
              <a:t>PUAN TÜRLERİNE GÖRE TESTLERİN AĞIRLIKLARI</a:t>
            </a:r>
            <a:endParaRPr lang="tr-TR" sz="2400" b="1" dirty="0">
              <a:solidFill>
                <a:srgbClr val="D40000"/>
              </a:solidFill>
            </a:endParaRPr>
          </a:p>
        </p:txBody>
      </p:sp>
      <p:sp>
        <p:nvSpPr>
          <p:cNvPr id="6" name="Metin kutusu 5"/>
          <p:cNvSpPr txBox="1"/>
          <p:nvPr/>
        </p:nvSpPr>
        <p:spPr>
          <a:xfrm>
            <a:off x="210408" y="922449"/>
            <a:ext cx="2368790" cy="461665"/>
          </a:xfrm>
          <a:prstGeom prst="rect">
            <a:avLst/>
          </a:prstGeom>
          <a:noFill/>
        </p:spPr>
        <p:txBody>
          <a:bodyPr wrap="none" rtlCol="0">
            <a:spAutoFit/>
          </a:bodyPr>
          <a:lstStyle/>
          <a:p>
            <a:r>
              <a:rPr lang="tr-TR" sz="2400" b="1" dirty="0" smtClean="0">
                <a:solidFill>
                  <a:schemeClr val="accent4">
                    <a:lumMod val="75000"/>
                  </a:schemeClr>
                </a:solidFill>
              </a:rPr>
              <a:t>Sayısal Puan İçin;</a:t>
            </a:r>
            <a:endParaRPr lang="tr-TR" sz="2400" b="1" dirty="0">
              <a:solidFill>
                <a:schemeClr val="accent4">
                  <a:lumMod val="75000"/>
                </a:schemeClr>
              </a:solidFill>
            </a:endParaRPr>
          </a:p>
        </p:txBody>
      </p:sp>
      <p:graphicFrame>
        <p:nvGraphicFramePr>
          <p:cNvPr id="7" name="Tablo 6"/>
          <p:cNvGraphicFramePr>
            <a:graphicFrameLocks noGrp="1"/>
          </p:cNvGraphicFramePr>
          <p:nvPr>
            <p:extLst>
              <p:ext uri="{D42A27DB-BD31-4B8C-83A1-F6EECF244321}">
                <p14:modId xmlns:p14="http://schemas.microsoft.com/office/powerpoint/2010/main" val="1582281047"/>
              </p:ext>
            </p:extLst>
          </p:nvPr>
        </p:nvGraphicFramePr>
        <p:xfrm>
          <a:off x="210407" y="1621725"/>
          <a:ext cx="9329377" cy="4567610"/>
        </p:xfrm>
        <a:graphic>
          <a:graphicData uri="http://schemas.openxmlformats.org/drawingml/2006/table">
            <a:tbl>
              <a:tblPr firstRow="1" bandRow="1">
                <a:tableStyleId>{1E171933-4619-4E11-9A3F-F7608DF75F80}</a:tableStyleId>
              </a:tblPr>
              <a:tblGrid>
                <a:gridCol w="888500">
                  <a:extLst>
                    <a:ext uri="{9D8B030D-6E8A-4147-A177-3AD203B41FA5}">
                      <a16:colId xmlns:a16="http://schemas.microsoft.com/office/drawing/2014/main" val="20000"/>
                    </a:ext>
                  </a:extLst>
                </a:gridCol>
                <a:gridCol w="703406">
                  <a:extLst>
                    <a:ext uri="{9D8B030D-6E8A-4147-A177-3AD203B41FA5}">
                      <a16:colId xmlns:a16="http://schemas.microsoft.com/office/drawing/2014/main" val="20001"/>
                    </a:ext>
                  </a:extLst>
                </a:gridCol>
                <a:gridCol w="925535">
                  <a:extLst>
                    <a:ext uri="{9D8B030D-6E8A-4147-A177-3AD203B41FA5}">
                      <a16:colId xmlns:a16="http://schemas.microsoft.com/office/drawing/2014/main" val="20002"/>
                    </a:ext>
                  </a:extLst>
                </a:gridCol>
                <a:gridCol w="758940">
                  <a:extLst>
                    <a:ext uri="{9D8B030D-6E8A-4147-A177-3AD203B41FA5}">
                      <a16:colId xmlns:a16="http://schemas.microsoft.com/office/drawing/2014/main" val="20003"/>
                    </a:ext>
                  </a:extLst>
                </a:gridCol>
                <a:gridCol w="1110641">
                  <a:extLst>
                    <a:ext uri="{9D8B030D-6E8A-4147-A177-3AD203B41FA5}">
                      <a16:colId xmlns:a16="http://schemas.microsoft.com/office/drawing/2014/main" val="20004"/>
                    </a:ext>
                  </a:extLst>
                </a:gridCol>
                <a:gridCol w="1702984">
                  <a:extLst>
                    <a:ext uri="{9D8B030D-6E8A-4147-A177-3AD203B41FA5}">
                      <a16:colId xmlns:a16="http://schemas.microsoft.com/office/drawing/2014/main" val="20005"/>
                    </a:ext>
                  </a:extLst>
                </a:gridCol>
                <a:gridCol w="1115271">
                  <a:extLst>
                    <a:ext uri="{9D8B030D-6E8A-4147-A177-3AD203B41FA5}">
                      <a16:colId xmlns:a16="http://schemas.microsoft.com/office/drawing/2014/main" val="20006"/>
                    </a:ext>
                  </a:extLst>
                </a:gridCol>
                <a:gridCol w="1072077">
                  <a:extLst>
                    <a:ext uri="{9D8B030D-6E8A-4147-A177-3AD203B41FA5}">
                      <a16:colId xmlns:a16="http://schemas.microsoft.com/office/drawing/2014/main" val="20007"/>
                    </a:ext>
                  </a:extLst>
                </a:gridCol>
                <a:gridCol w="1052023">
                  <a:extLst>
                    <a:ext uri="{9D8B030D-6E8A-4147-A177-3AD203B41FA5}">
                      <a16:colId xmlns:a16="http://schemas.microsoft.com/office/drawing/2014/main" val="20008"/>
                    </a:ext>
                  </a:extLst>
                </a:gridCol>
              </a:tblGrid>
              <a:tr h="835162">
                <a:tc gridSpan="9">
                  <a:txBody>
                    <a:bodyPr/>
                    <a:lstStyle/>
                    <a:p>
                      <a:pPr algn="ctr"/>
                      <a:r>
                        <a:rPr lang="tr-TR" sz="2400" dirty="0" smtClean="0"/>
                        <a:t>LİSANS YERLEŞTİRME</a:t>
                      </a:r>
                      <a:endParaRPr lang="tr-TR"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835162">
                <a:tc gridSpan="9">
                  <a:txBody>
                    <a:bodyPr/>
                    <a:lstStyle/>
                    <a:p>
                      <a:pPr algn="ctr"/>
                      <a:r>
                        <a:rPr lang="tr-TR" dirty="0" smtClean="0"/>
                        <a:t>TESTLERİN AĞIRLIKLARI (%)</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1"/>
                  </a:ext>
                </a:extLst>
              </a:tr>
              <a:tr h="835162">
                <a:tc gridSpan="5">
                  <a:txBody>
                    <a:bodyPr/>
                    <a:lstStyle/>
                    <a:p>
                      <a:pPr algn="ctr"/>
                      <a:r>
                        <a:rPr lang="tr-TR" dirty="0" smtClean="0"/>
                        <a:t>TYT</a:t>
                      </a:r>
                      <a:endParaRPr lang="tr-TR"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gridSpan="4">
                  <a:txBody>
                    <a:bodyPr/>
                    <a:lstStyle/>
                    <a:p>
                      <a:pPr algn="ctr"/>
                      <a:r>
                        <a:rPr lang="tr-TR" dirty="0" smtClean="0"/>
                        <a:t>AYT</a:t>
                      </a:r>
                      <a:endParaRPr lang="tr-TR"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2"/>
                  </a:ext>
                </a:extLst>
              </a:tr>
              <a:tr h="594360">
                <a:tc rowSpan="2">
                  <a:txBody>
                    <a:bodyPr/>
                    <a:lstStyle/>
                    <a:p>
                      <a:pPr algn="ctr"/>
                      <a:r>
                        <a:rPr lang="tr-TR" sz="1600" dirty="0" smtClean="0"/>
                        <a:t>Puan Türü</a:t>
                      </a:r>
                      <a:endParaRPr lang="tr-TR" sz="1600"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Türkçe</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Sosyal Bilimler</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Temel Matematik </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Fen</a:t>
                      </a:r>
                      <a:r>
                        <a:rPr lang="tr-TR" sz="1600" baseline="0" dirty="0" smtClean="0"/>
                        <a:t> Bilimleri</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Matematik</a:t>
                      </a:r>
                      <a:endParaRPr lang="tr-TR" sz="18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Fen Bilimleri</a:t>
                      </a:r>
                      <a:endParaRPr lang="tr-TR" sz="18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3"/>
                  </a:ext>
                </a:extLst>
              </a:tr>
              <a:tr h="594360">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u="none" strike="noStrike" kern="1200" baseline="0" dirty="0" smtClean="0"/>
                        <a:t>Matematik</a:t>
                      </a:r>
                      <a:endParaRPr lang="tr-TR" sz="16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t>Fizik</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t>Kimya</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t>Biyoloji</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73404">
                <a:tc>
                  <a:txBody>
                    <a:bodyPr/>
                    <a:lstStyle/>
                    <a:p>
                      <a:pPr algn="ctr"/>
                      <a:r>
                        <a:rPr lang="tr-TR" b="1" dirty="0" smtClean="0"/>
                        <a:t>SAY</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b="1" dirty="0" smtClean="0"/>
                        <a:t>13</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b="1" dirty="0" smtClean="0"/>
                        <a:t>7</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b="1" dirty="0" smtClean="0"/>
                        <a:t>13</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b="1" dirty="0" smtClean="0"/>
                        <a:t>7</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b="1" dirty="0" smtClean="0"/>
                        <a:t>30</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b="1" dirty="0" smtClean="0"/>
                        <a:t>10</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b="1" dirty="0" smtClean="0"/>
                        <a:t>10</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b="1" dirty="0" smtClean="0"/>
                        <a:t>10</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37636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4"/>
            <a:ext cx="9906000" cy="6869594"/>
          </a:xfrm>
          <a:prstGeom prst="rect">
            <a:avLst/>
          </a:prstGeom>
        </p:spPr>
      </p:pic>
      <p:sp>
        <p:nvSpPr>
          <p:cNvPr id="5" name="Metin kutusu 4"/>
          <p:cNvSpPr txBox="1"/>
          <p:nvPr/>
        </p:nvSpPr>
        <p:spPr>
          <a:xfrm>
            <a:off x="0" y="313896"/>
            <a:ext cx="9906000" cy="461665"/>
          </a:xfrm>
          <a:prstGeom prst="rect">
            <a:avLst/>
          </a:prstGeom>
          <a:noFill/>
        </p:spPr>
        <p:txBody>
          <a:bodyPr wrap="square" rtlCol="0">
            <a:spAutoFit/>
          </a:bodyPr>
          <a:lstStyle/>
          <a:p>
            <a:pPr algn="ctr"/>
            <a:r>
              <a:rPr lang="tr-TR" sz="2400" b="1" dirty="0" smtClean="0">
                <a:solidFill>
                  <a:srgbClr val="D40000"/>
                </a:solidFill>
              </a:rPr>
              <a:t>PUAN TÜRLERİNE GÖRE TESTLERİN AĞIRLIKLARI</a:t>
            </a:r>
            <a:endParaRPr lang="tr-TR" sz="2400" b="1" dirty="0">
              <a:solidFill>
                <a:srgbClr val="D40000"/>
              </a:solidFill>
            </a:endParaRPr>
          </a:p>
        </p:txBody>
      </p:sp>
      <p:sp>
        <p:nvSpPr>
          <p:cNvPr id="6" name="Metin kutusu 5"/>
          <p:cNvSpPr txBox="1"/>
          <p:nvPr/>
        </p:nvSpPr>
        <p:spPr>
          <a:xfrm>
            <a:off x="210408" y="922449"/>
            <a:ext cx="2919389" cy="461665"/>
          </a:xfrm>
          <a:prstGeom prst="rect">
            <a:avLst/>
          </a:prstGeom>
          <a:noFill/>
        </p:spPr>
        <p:txBody>
          <a:bodyPr wrap="none" rtlCol="0">
            <a:spAutoFit/>
          </a:bodyPr>
          <a:lstStyle/>
          <a:p>
            <a:r>
              <a:rPr lang="tr-TR" sz="2400" b="1" dirty="0" smtClean="0">
                <a:solidFill>
                  <a:schemeClr val="accent5">
                    <a:lumMod val="75000"/>
                  </a:schemeClr>
                </a:solidFill>
              </a:rPr>
              <a:t>Eşit Ağırlık Puanı İçin;</a:t>
            </a:r>
            <a:endParaRPr lang="tr-TR" sz="2400" b="1" dirty="0">
              <a:solidFill>
                <a:schemeClr val="accent5">
                  <a:lumMod val="75000"/>
                </a:schemeClr>
              </a:solidFill>
            </a:endParaRPr>
          </a:p>
        </p:txBody>
      </p:sp>
      <p:graphicFrame>
        <p:nvGraphicFramePr>
          <p:cNvPr id="7" name="Tablo 6"/>
          <p:cNvGraphicFramePr>
            <a:graphicFrameLocks noGrp="1"/>
          </p:cNvGraphicFramePr>
          <p:nvPr>
            <p:extLst>
              <p:ext uri="{D42A27DB-BD31-4B8C-83A1-F6EECF244321}">
                <p14:modId xmlns:p14="http://schemas.microsoft.com/office/powerpoint/2010/main" val="569068196"/>
              </p:ext>
            </p:extLst>
          </p:nvPr>
        </p:nvGraphicFramePr>
        <p:xfrm>
          <a:off x="210407" y="1621725"/>
          <a:ext cx="9493150" cy="4613330"/>
        </p:xfrm>
        <a:graphic>
          <a:graphicData uri="http://schemas.openxmlformats.org/drawingml/2006/table">
            <a:tbl>
              <a:tblPr firstRow="1" bandRow="1">
                <a:tableStyleId>{FABFCF23-3B69-468F-B69F-88F6DE6A72F2}</a:tableStyleId>
              </a:tblPr>
              <a:tblGrid>
                <a:gridCol w="904097">
                  <a:extLst>
                    <a:ext uri="{9D8B030D-6E8A-4147-A177-3AD203B41FA5}">
                      <a16:colId xmlns:a16="http://schemas.microsoft.com/office/drawing/2014/main" val="20000"/>
                    </a:ext>
                  </a:extLst>
                </a:gridCol>
                <a:gridCol w="715754">
                  <a:extLst>
                    <a:ext uri="{9D8B030D-6E8A-4147-A177-3AD203B41FA5}">
                      <a16:colId xmlns:a16="http://schemas.microsoft.com/office/drawing/2014/main" val="20001"/>
                    </a:ext>
                  </a:extLst>
                </a:gridCol>
                <a:gridCol w="941782">
                  <a:extLst>
                    <a:ext uri="{9D8B030D-6E8A-4147-A177-3AD203B41FA5}">
                      <a16:colId xmlns:a16="http://schemas.microsoft.com/office/drawing/2014/main" val="20002"/>
                    </a:ext>
                  </a:extLst>
                </a:gridCol>
                <a:gridCol w="772263">
                  <a:extLst>
                    <a:ext uri="{9D8B030D-6E8A-4147-A177-3AD203B41FA5}">
                      <a16:colId xmlns:a16="http://schemas.microsoft.com/office/drawing/2014/main" val="20003"/>
                    </a:ext>
                  </a:extLst>
                </a:gridCol>
                <a:gridCol w="1130138">
                  <a:extLst>
                    <a:ext uri="{9D8B030D-6E8A-4147-A177-3AD203B41FA5}">
                      <a16:colId xmlns:a16="http://schemas.microsoft.com/office/drawing/2014/main" val="20004"/>
                    </a:ext>
                  </a:extLst>
                </a:gridCol>
                <a:gridCol w="1732879">
                  <a:extLst>
                    <a:ext uri="{9D8B030D-6E8A-4147-A177-3AD203B41FA5}">
                      <a16:colId xmlns:a16="http://schemas.microsoft.com/office/drawing/2014/main" val="20005"/>
                    </a:ext>
                  </a:extLst>
                </a:gridCol>
                <a:gridCol w="1134849">
                  <a:extLst>
                    <a:ext uri="{9D8B030D-6E8A-4147-A177-3AD203B41FA5}">
                      <a16:colId xmlns:a16="http://schemas.microsoft.com/office/drawing/2014/main" val="20006"/>
                    </a:ext>
                  </a:extLst>
                </a:gridCol>
                <a:gridCol w="933091">
                  <a:extLst>
                    <a:ext uri="{9D8B030D-6E8A-4147-A177-3AD203B41FA5}">
                      <a16:colId xmlns:a16="http://schemas.microsoft.com/office/drawing/2014/main" val="20007"/>
                    </a:ext>
                  </a:extLst>
                </a:gridCol>
                <a:gridCol w="1228297">
                  <a:extLst>
                    <a:ext uri="{9D8B030D-6E8A-4147-A177-3AD203B41FA5}">
                      <a16:colId xmlns:a16="http://schemas.microsoft.com/office/drawing/2014/main" val="20008"/>
                    </a:ext>
                  </a:extLst>
                </a:gridCol>
              </a:tblGrid>
              <a:tr h="835162">
                <a:tc gridSpan="9">
                  <a:txBody>
                    <a:bodyPr/>
                    <a:lstStyle/>
                    <a:p>
                      <a:pPr algn="ctr"/>
                      <a:r>
                        <a:rPr lang="tr-TR" sz="2400" dirty="0" smtClean="0"/>
                        <a:t>LİSANS YERLEŞTİRME</a:t>
                      </a:r>
                      <a:endParaRPr lang="tr-TR"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835162">
                <a:tc gridSpan="9">
                  <a:txBody>
                    <a:bodyPr/>
                    <a:lstStyle/>
                    <a:p>
                      <a:pPr algn="ctr"/>
                      <a:r>
                        <a:rPr lang="tr-TR" dirty="0" smtClean="0"/>
                        <a:t>TESTLERİN AĞIRLIKLARI (%)</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1"/>
                  </a:ext>
                </a:extLst>
              </a:tr>
              <a:tr h="835162">
                <a:tc gridSpan="5">
                  <a:txBody>
                    <a:bodyPr/>
                    <a:lstStyle/>
                    <a:p>
                      <a:pPr algn="ctr"/>
                      <a:r>
                        <a:rPr lang="tr-TR" dirty="0" smtClean="0"/>
                        <a:t>TYT</a:t>
                      </a:r>
                      <a:endParaRPr lang="tr-TR"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gridSpan="4">
                  <a:txBody>
                    <a:bodyPr/>
                    <a:lstStyle/>
                    <a:p>
                      <a:pPr algn="ctr"/>
                      <a:r>
                        <a:rPr lang="tr-TR" dirty="0" smtClean="0"/>
                        <a:t>AYT</a:t>
                      </a:r>
                      <a:endParaRPr lang="tr-TR"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2"/>
                  </a:ext>
                </a:extLst>
              </a:tr>
              <a:tr h="594360">
                <a:tc rowSpan="2">
                  <a:txBody>
                    <a:bodyPr/>
                    <a:lstStyle/>
                    <a:p>
                      <a:pPr algn="ctr"/>
                      <a:r>
                        <a:rPr lang="tr-TR" sz="1600" dirty="0" smtClean="0"/>
                        <a:t>Puan Türü</a:t>
                      </a:r>
                      <a:endParaRPr lang="tr-TR" sz="1600"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Türkçe</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Sosyal Bilimler</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Temel Matematik </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Fen</a:t>
                      </a:r>
                      <a:r>
                        <a:rPr lang="tr-TR" sz="1600" baseline="0" dirty="0" smtClean="0"/>
                        <a:t> Bilimleri</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Matematik</a:t>
                      </a:r>
                      <a:endParaRPr lang="tr-TR" sz="18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Türk Dili ve Edebiyatı</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Sosyal Bilimler-1</a:t>
                      </a:r>
                      <a:endParaRPr lang="tr-TR" sz="18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3"/>
                  </a:ext>
                </a:extLst>
              </a:tr>
              <a:tr h="594360">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u="none" strike="noStrike" kern="1200" baseline="0" dirty="0" smtClean="0"/>
                        <a:t>Matematik</a:t>
                      </a:r>
                      <a:endParaRPr lang="tr-TR" sz="16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t>Türk Dili ve Edebiyatı</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t>Tarih -1 </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t>Coğrafya -1</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73404">
                <a:tc>
                  <a:txBody>
                    <a:bodyPr/>
                    <a:lstStyle/>
                    <a:p>
                      <a:pPr algn="ctr"/>
                      <a:r>
                        <a:rPr lang="tr-TR" dirty="0" smtClean="0"/>
                        <a:t>EA</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13</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7</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13</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7</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30</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18</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7</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5</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07198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4"/>
            <a:ext cx="9906000" cy="6869594"/>
          </a:xfrm>
          <a:prstGeom prst="rect">
            <a:avLst/>
          </a:prstGeom>
        </p:spPr>
      </p:pic>
      <p:sp>
        <p:nvSpPr>
          <p:cNvPr id="5" name="Metin kutusu 4"/>
          <p:cNvSpPr txBox="1"/>
          <p:nvPr/>
        </p:nvSpPr>
        <p:spPr>
          <a:xfrm>
            <a:off x="0" y="313896"/>
            <a:ext cx="9906000" cy="461665"/>
          </a:xfrm>
          <a:prstGeom prst="rect">
            <a:avLst/>
          </a:prstGeom>
          <a:noFill/>
        </p:spPr>
        <p:txBody>
          <a:bodyPr wrap="square" rtlCol="0">
            <a:spAutoFit/>
          </a:bodyPr>
          <a:lstStyle/>
          <a:p>
            <a:pPr algn="ctr"/>
            <a:r>
              <a:rPr lang="tr-TR" sz="2400" b="1" dirty="0" smtClean="0">
                <a:solidFill>
                  <a:srgbClr val="D40000"/>
                </a:solidFill>
              </a:rPr>
              <a:t>PUAN TÜRLERİNE GÖRE TESTLERİN AĞIRLIKLARI</a:t>
            </a:r>
            <a:endParaRPr lang="tr-TR" sz="2400" b="1" dirty="0">
              <a:solidFill>
                <a:srgbClr val="D40000"/>
              </a:solidFill>
            </a:endParaRPr>
          </a:p>
        </p:txBody>
      </p:sp>
      <p:sp>
        <p:nvSpPr>
          <p:cNvPr id="6" name="Metin kutusu 5"/>
          <p:cNvSpPr txBox="1"/>
          <p:nvPr/>
        </p:nvSpPr>
        <p:spPr>
          <a:xfrm>
            <a:off x="210408" y="922449"/>
            <a:ext cx="1923925" cy="461665"/>
          </a:xfrm>
          <a:prstGeom prst="rect">
            <a:avLst/>
          </a:prstGeom>
          <a:noFill/>
        </p:spPr>
        <p:txBody>
          <a:bodyPr wrap="none" rtlCol="0">
            <a:spAutoFit/>
          </a:bodyPr>
          <a:lstStyle/>
          <a:p>
            <a:r>
              <a:rPr lang="tr-TR" sz="2400" b="1" dirty="0" smtClean="0">
                <a:solidFill>
                  <a:schemeClr val="accent6">
                    <a:lumMod val="50000"/>
                  </a:schemeClr>
                </a:solidFill>
              </a:rPr>
              <a:t>Dil Puanı İçin;</a:t>
            </a:r>
            <a:endParaRPr lang="tr-TR" sz="2400" b="1" dirty="0">
              <a:solidFill>
                <a:schemeClr val="accent6">
                  <a:lumMod val="50000"/>
                </a:schemeClr>
              </a:solidFill>
            </a:endParaRPr>
          </a:p>
        </p:txBody>
      </p:sp>
      <p:graphicFrame>
        <p:nvGraphicFramePr>
          <p:cNvPr id="7" name="Tablo 6"/>
          <p:cNvGraphicFramePr>
            <a:graphicFrameLocks noGrp="1"/>
          </p:cNvGraphicFramePr>
          <p:nvPr>
            <p:extLst>
              <p:ext uri="{D42A27DB-BD31-4B8C-83A1-F6EECF244321}">
                <p14:modId xmlns:p14="http://schemas.microsoft.com/office/powerpoint/2010/main" val="2534844737"/>
              </p:ext>
            </p:extLst>
          </p:nvPr>
        </p:nvGraphicFramePr>
        <p:xfrm>
          <a:off x="532263" y="1621725"/>
          <a:ext cx="8871044" cy="3305117"/>
        </p:xfrm>
        <a:graphic>
          <a:graphicData uri="http://schemas.openxmlformats.org/drawingml/2006/table">
            <a:tbl>
              <a:tblPr firstRow="1" bandRow="1">
                <a:tableStyleId>{5C22544A-7EE6-4342-B048-85BDC9FD1C3A}</a:tableStyleId>
              </a:tblPr>
              <a:tblGrid>
                <a:gridCol w="844849">
                  <a:extLst>
                    <a:ext uri="{9D8B030D-6E8A-4147-A177-3AD203B41FA5}">
                      <a16:colId xmlns:a16="http://schemas.microsoft.com/office/drawing/2014/main" val="20000"/>
                    </a:ext>
                  </a:extLst>
                </a:gridCol>
                <a:gridCol w="997598">
                  <a:extLst>
                    <a:ext uri="{9D8B030D-6E8A-4147-A177-3AD203B41FA5}">
                      <a16:colId xmlns:a16="http://schemas.microsoft.com/office/drawing/2014/main" val="20001"/>
                    </a:ext>
                  </a:extLst>
                </a:gridCol>
                <a:gridCol w="1665027">
                  <a:extLst>
                    <a:ext uri="{9D8B030D-6E8A-4147-A177-3AD203B41FA5}">
                      <a16:colId xmlns:a16="http://schemas.microsoft.com/office/drawing/2014/main" val="20002"/>
                    </a:ext>
                  </a:extLst>
                </a:gridCol>
                <a:gridCol w="1583141">
                  <a:extLst>
                    <a:ext uri="{9D8B030D-6E8A-4147-A177-3AD203B41FA5}">
                      <a16:colId xmlns:a16="http://schemas.microsoft.com/office/drawing/2014/main" val="20003"/>
                    </a:ext>
                  </a:extLst>
                </a:gridCol>
                <a:gridCol w="1514901">
                  <a:extLst>
                    <a:ext uri="{9D8B030D-6E8A-4147-A177-3AD203B41FA5}">
                      <a16:colId xmlns:a16="http://schemas.microsoft.com/office/drawing/2014/main" val="20004"/>
                    </a:ext>
                  </a:extLst>
                </a:gridCol>
                <a:gridCol w="2265528">
                  <a:extLst>
                    <a:ext uri="{9D8B030D-6E8A-4147-A177-3AD203B41FA5}">
                      <a16:colId xmlns:a16="http://schemas.microsoft.com/office/drawing/2014/main" val="20005"/>
                    </a:ext>
                  </a:extLst>
                </a:gridCol>
              </a:tblGrid>
              <a:tr h="616508">
                <a:tc gridSpan="6">
                  <a:txBody>
                    <a:bodyPr/>
                    <a:lstStyle/>
                    <a:p>
                      <a:pPr algn="ctr"/>
                      <a:r>
                        <a:rPr lang="tr-TR" sz="2400" dirty="0" smtClean="0"/>
                        <a:t>LİSANS YERLEŞTİRME</a:t>
                      </a:r>
                      <a:endParaRPr lang="tr-TR"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655092">
                <a:tc gridSpan="6">
                  <a:txBody>
                    <a:bodyPr/>
                    <a:lstStyle/>
                    <a:p>
                      <a:pPr algn="ctr"/>
                      <a:r>
                        <a:rPr lang="tr-TR" b="1" dirty="0" smtClean="0"/>
                        <a:t>TESTLERİN AĞIRLIKLARI (%)</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1"/>
                  </a:ext>
                </a:extLst>
              </a:tr>
              <a:tr h="627797">
                <a:tc gridSpan="5">
                  <a:txBody>
                    <a:bodyPr/>
                    <a:lstStyle/>
                    <a:p>
                      <a:pPr algn="ctr"/>
                      <a:r>
                        <a:rPr lang="tr-TR" b="1" dirty="0" smtClean="0">
                          <a:solidFill>
                            <a:schemeClr val="bg1"/>
                          </a:solidFill>
                        </a:rPr>
                        <a:t>TYT</a:t>
                      </a:r>
                      <a:endParaRPr lang="tr-TR"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a:txBody>
                    <a:bodyPr/>
                    <a:lstStyle/>
                    <a:p>
                      <a:pPr algn="ctr"/>
                      <a:r>
                        <a:rPr lang="tr-TR" b="1" dirty="0" smtClean="0">
                          <a:solidFill>
                            <a:schemeClr val="bg1"/>
                          </a:solidFill>
                        </a:rPr>
                        <a:t>YABANCI</a:t>
                      </a:r>
                      <a:r>
                        <a:rPr lang="tr-TR" b="1" baseline="0" dirty="0" smtClean="0">
                          <a:solidFill>
                            <a:schemeClr val="bg1"/>
                          </a:solidFill>
                        </a:rPr>
                        <a:t> DİL</a:t>
                      </a:r>
                      <a:endParaRPr lang="tr-TR"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2"/>
                  </a:ext>
                </a:extLst>
              </a:tr>
              <a:tr h="750627">
                <a:tc>
                  <a:txBody>
                    <a:bodyPr/>
                    <a:lstStyle/>
                    <a:p>
                      <a:pPr algn="ctr"/>
                      <a:r>
                        <a:rPr lang="tr-TR" sz="1600" b="1" dirty="0" smtClean="0"/>
                        <a:t>Puan Türü</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dirty="0" smtClean="0"/>
                        <a:t>Türkçe</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dirty="0" smtClean="0"/>
                        <a:t>Sosyal Bilimler</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dirty="0" smtClean="0"/>
                        <a:t>Temel Matematik </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dirty="0" smtClean="0"/>
                        <a:t>Fen</a:t>
                      </a:r>
                      <a:r>
                        <a:rPr lang="tr-TR" sz="1600" b="1" baseline="0" dirty="0" smtClean="0"/>
                        <a:t> Bilimleri</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dirty="0" smtClean="0"/>
                        <a:t>Yabancı</a:t>
                      </a:r>
                      <a:r>
                        <a:rPr lang="tr-TR" sz="1600" b="1" baseline="0" dirty="0" smtClean="0"/>
                        <a:t> Dil</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extLst>
                  <a:ext uri="{0D108BD9-81ED-4DB2-BD59-A6C34878D82A}">
                    <a16:rowId xmlns:a16="http://schemas.microsoft.com/office/drawing/2014/main" val="10003"/>
                  </a:ext>
                </a:extLst>
              </a:tr>
              <a:tr h="655093">
                <a:tc>
                  <a:txBody>
                    <a:bodyPr/>
                    <a:lstStyle/>
                    <a:p>
                      <a:pPr algn="ctr"/>
                      <a:r>
                        <a:rPr lang="tr-TR" sz="2000" b="1" dirty="0" smtClean="0"/>
                        <a:t>DİL</a:t>
                      </a:r>
                      <a:endParaRPr lang="tr-TR"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13</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7</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13</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7</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60</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Dikdörtgen 7"/>
          <p:cNvSpPr/>
          <p:nvPr/>
        </p:nvSpPr>
        <p:spPr>
          <a:xfrm>
            <a:off x="517478" y="5223007"/>
            <a:ext cx="8871044" cy="1338828"/>
          </a:xfrm>
          <a:prstGeom prst="rect">
            <a:avLst/>
          </a:prstGeom>
        </p:spPr>
        <p:txBody>
          <a:bodyPr wrap="square">
            <a:spAutoFit/>
          </a:bodyPr>
          <a:lstStyle/>
          <a:p>
            <a:pPr algn="just">
              <a:lnSpc>
                <a:spcPct val="150000"/>
              </a:lnSpc>
            </a:pPr>
            <a:r>
              <a:rPr lang="tr-TR" b="1" dirty="0">
                <a:solidFill>
                  <a:srgbClr val="000000"/>
                </a:solidFill>
                <a:latin typeface="Times New Roman" panose="02020603050405020304" pitchFamily="18" charset="0"/>
              </a:rPr>
              <a:t>Bu sene bir ilk olarak İngilizce, Almanca, Fransızca testlerine ek olarak yabancı dil oturumunda Arapça ve Rusça testleri de yer alacaktır. </a:t>
            </a:r>
            <a:r>
              <a:rPr lang="tr-TR" b="1" dirty="0" smtClean="0">
                <a:solidFill>
                  <a:srgbClr val="000000"/>
                </a:solidFill>
                <a:latin typeface="Times New Roman" panose="02020603050405020304" pitchFamily="18" charset="0"/>
              </a:rPr>
              <a:t>Her test ayrı kitapçıkta yer alacaktır. Adaylar başvuruda bulunduğu testin kitapçığını alacaklardır.</a:t>
            </a:r>
            <a:endParaRPr lang="tr-TR" b="1" dirty="0"/>
          </a:p>
        </p:txBody>
      </p:sp>
    </p:spTree>
    <p:extLst>
      <p:ext uri="{BB962C8B-B14F-4D97-AF65-F5344CB8AC3E}">
        <p14:creationId xmlns:p14="http://schemas.microsoft.com/office/powerpoint/2010/main" val="2736369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4"/>
            <a:ext cx="9906000" cy="6869594"/>
          </a:xfrm>
          <a:prstGeom prst="rect">
            <a:avLst/>
          </a:prstGeom>
        </p:spPr>
      </p:pic>
      <p:sp>
        <p:nvSpPr>
          <p:cNvPr id="4" name="Dikdörtgen 3"/>
          <p:cNvSpPr/>
          <p:nvPr/>
        </p:nvSpPr>
        <p:spPr>
          <a:xfrm>
            <a:off x="2587157" y="1133847"/>
            <a:ext cx="4953000" cy="1200329"/>
          </a:xfrm>
          <a:prstGeom prst="rect">
            <a:avLst/>
          </a:prstGeom>
        </p:spPr>
        <p:txBody>
          <a:bodyPr>
            <a:spAutoFit/>
          </a:bodyPr>
          <a:lstStyle/>
          <a:p>
            <a:pPr marL="285750" indent="-285750" algn="just">
              <a:buFont typeface="Arial" panose="020B0604020202020204" pitchFamily="34" charset="0"/>
              <a:buChar char="•"/>
            </a:pPr>
            <a:r>
              <a:rPr lang="tr-TR" dirty="0" smtClean="0">
                <a:solidFill>
                  <a:srgbClr val="D40000"/>
                </a:solidFill>
              </a:rPr>
              <a:t>Puanlar 100-500 puan aralığında hesaplanacaktır. Adayların bu puanlarına Ortaöğretim Başarı Puanı (OBP) hesaplanarak eklenecektir. </a:t>
            </a:r>
            <a:endParaRPr lang="tr-TR" dirty="0">
              <a:solidFill>
                <a:srgbClr val="D40000"/>
              </a:solidFill>
            </a:endParaRPr>
          </a:p>
        </p:txBody>
      </p:sp>
      <p:sp>
        <p:nvSpPr>
          <p:cNvPr id="5" name="Dikdörtgen 4"/>
          <p:cNvSpPr/>
          <p:nvPr/>
        </p:nvSpPr>
        <p:spPr>
          <a:xfrm>
            <a:off x="497960" y="2743488"/>
            <a:ext cx="9131394" cy="1631216"/>
          </a:xfrm>
          <a:prstGeom prst="rect">
            <a:avLst/>
          </a:prstGeom>
        </p:spPr>
        <p:txBody>
          <a:bodyPr wrap="square">
            <a:spAutoFit/>
          </a:bodyPr>
          <a:lstStyle/>
          <a:p>
            <a:pPr algn="just">
              <a:lnSpc>
                <a:spcPct val="125000"/>
              </a:lnSpc>
            </a:pPr>
            <a:r>
              <a:rPr lang="tr-TR" sz="1600" dirty="0" smtClean="0"/>
              <a:t>Ortaöğretim </a:t>
            </a:r>
            <a:r>
              <a:rPr lang="tr-TR" sz="1600" dirty="0"/>
              <a:t>bitirme notları en küçüğü 250, en büyüğü 500 olmak üzere ortaöğretim başarı puanına dönüştürülecektir. Ortaöğretimde alınan 100 üzerinden diploma notu, 5 ile çarpılarak Ortaöğretim Başarı Puanına (OBP) dönüştürülecektir. Böylece, 50 olan en düşük diploma notu için OBP 250 olacak, en yüksek 100 olan diploma notu için de OBP 500 olacaktır. Diploma notu bildirilmeyen adayların diploma notu ile 50’nin altında olan diploma notları, 50 olarak değerlendirmeye alınacaktır. </a:t>
            </a:r>
          </a:p>
        </p:txBody>
      </p:sp>
      <p:sp>
        <p:nvSpPr>
          <p:cNvPr id="6" name="Dikdörtgen 5"/>
          <p:cNvSpPr/>
          <p:nvPr/>
        </p:nvSpPr>
        <p:spPr>
          <a:xfrm>
            <a:off x="2084660" y="355203"/>
            <a:ext cx="6326475" cy="369332"/>
          </a:xfrm>
          <a:prstGeom prst="rect">
            <a:avLst/>
          </a:prstGeom>
        </p:spPr>
        <p:txBody>
          <a:bodyPr wrap="none">
            <a:spAutoFit/>
          </a:bodyPr>
          <a:lstStyle/>
          <a:p>
            <a:r>
              <a:rPr lang="tr-TR" b="1" dirty="0" smtClean="0"/>
              <a:t>ORTAÖĞRETİM BAŞARI PUANI (OBP) </a:t>
            </a:r>
            <a:r>
              <a:rPr lang="tr-TR" b="1" dirty="0"/>
              <a:t>NASIL HESAPLANACAKTIR? </a:t>
            </a:r>
          </a:p>
        </p:txBody>
      </p:sp>
      <p:sp>
        <p:nvSpPr>
          <p:cNvPr id="7" name="Dikdörtgen 6"/>
          <p:cNvSpPr/>
          <p:nvPr/>
        </p:nvSpPr>
        <p:spPr>
          <a:xfrm>
            <a:off x="497960" y="4680045"/>
            <a:ext cx="9372599" cy="584775"/>
          </a:xfrm>
          <a:prstGeom prst="rect">
            <a:avLst/>
          </a:prstGeom>
        </p:spPr>
        <p:txBody>
          <a:bodyPr wrap="square">
            <a:spAutoFit/>
          </a:bodyPr>
          <a:lstStyle/>
          <a:p>
            <a:pPr algn="just"/>
            <a:r>
              <a:rPr lang="tr-TR" sz="1600" dirty="0"/>
              <a:t>Her aday için hesaplanmış olan OBP; </a:t>
            </a:r>
            <a:r>
              <a:rPr lang="tr-TR" sz="1600" b="1" dirty="0">
                <a:solidFill>
                  <a:srgbClr val="C00000"/>
                </a:solidFill>
              </a:rPr>
              <a:t>0,12 </a:t>
            </a:r>
            <a:r>
              <a:rPr lang="tr-TR" sz="1600" dirty="0"/>
              <a:t>katsayısı ile çarpılarak sınav puanlarına eklenecek ve böylece adayların yerleştirme puanları hesaplanacaktır. </a:t>
            </a:r>
          </a:p>
        </p:txBody>
      </p:sp>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l="40258" t="77654" r="39434" b="2038"/>
          <a:stretch/>
        </p:blipFill>
        <p:spPr>
          <a:xfrm>
            <a:off x="715640" y="1054188"/>
            <a:ext cx="1392702" cy="1392701"/>
          </a:xfrm>
          <a:prstGeom prst="rect">
            <a:avLst/>
          </a:prstGeom>
        </p:spPr>
      </p:pic>
      <p:pic>
        <p:nvPicPr>
          <p:cNvPr id="10" name="Resim 9"/>
          <p:cNvPicPr>
            <a:picLocks noChangeAspect="1"/>
          </p:cNvPicPr>
          <p:nvPr/>
        </p:nvPicPr>
        <p:blipFill rotWithShape="1">
          <a:blip r:embed="rId3" cstate="print">
            <a:extLst>
              <a:ext uri="{28A0092B-C50C-407E-A947-70E740481C1C}">
                <a14:useLocalDpi xmlns:a14="http://schemas.microsoft.com/office/drawing/2010/main" val="0"/>
              </a:ext>
            </a:extLst>
          </a:blip>
          <a:srcRect t="59525" r="79104" b="21808"/>
          <a:stretch/>
        </p:blipFill>
        <p:spPr>
          <a:xfrm>
            <a:off x="4347132" y="5570162"/>
            <a:ext cx="1433048" cy="1280160"/>
          </a:xfrm>
          <a:prstGeom prst="rect">
            <a:avLst/>
          </a:prstGeom>
        </p:spPr>
      </p:pic>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t="21454" r="79466" b="60084"/>
          <a:stretch/>
        </p:blipFill>
        <p:spPr>
          <a:xfrm>
            <a:off x="8018972" y="1017435"/>
            <a:ext cx="1408213" cy="1266093"/>
          </a:xfrm>
          <a:prstGeom prst="rect">
            <a:avLst/>
          </a:prstGeom>
        </p:spPr>
      </p:pic>
    </p:spTree>
    <p:extLst>
      <p:ext uri="{BB962C8B-B14F-4D97-AF65-F5344CB8AC3E}">
        <p14:creationId xmlns:p14="http://schemas.microsoft.com/office/powerpoint/2010/main" val="1076063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6833" y="931681"/>
            <a:ext cx="4880340" cy="4880340"/>
          </a:xfrm>
          <a:prstGeom prst="rect">
            <a:avLst/>
          </a:prstGeom>
        </p:spPr>
      </p:pic>
      <p:sp>
        <p:nvSpPr>
          <p:cNvPr id="5" name="Dikdörtgen 4"/>
          <p:cNvSpPr/>
          <p:nvPr/>
        </p:nvSpPr>
        <p:spPr>
          <a:xfrm>
            <a:off x="137595" y="3144688"/>
            <a:ext cx="5617745" cy="2494786"/>
          </a:xfrm>
          <a:prstGeom prst="rect">
            <a:avLst/>
          </a:prstGeom>
        </p:spPr>
        <p:txBody>
          <a:bodyPr wrap="square">
            <a:spAutoFit/>
          </a:bodyPr>
          <a:lstStyle/>
          <a:p>
            <a:pPr marL="10319" marR="4128" algn="ctr">
              <a:lnSpc>
                <a:spcPct val="125000"/>
              </a:lnSpc>
            </a:pPr>
            <a:r>
              <a:rPr lang="tr-TR" sz="1463" b="1" spc="-4" dirty="0">
                <a:latin typeface="Times New Roman"/>
                <a:cs typeface="Times New Roman"/>
              </a:rPr>
              <a:t>Ortaöğretim </a:t>
            </a:r>
            <a:r>
              <a:rPr lang="tr-TR" sz="1463" b="1" dirty="0">
                <a:latin typeface="Times New Roman"/>
                <a:cs typeface="Times New Roman"/>
              </a:rPr>
              <a:t>okullarını birincilikle bitiren adaylar için </a:t>
            </a:r>
            <a:r>
              <a:rPr lang="tr-TR" sz="1463" b="1" spc="-4" dirty="0">
                <a:latin typeface="Times New Roman"/>
                <a:cs typeface="Times New Roman"/>
              </a:rPr>
              <a:t>yükseköğretim </a:t>
            </a:r>
            <a:r>
              <a:rPr lang="tr-TR" sz="1463" b="1" dirty="0">
                <a:latin typeface="Times New Roman"/>
                <a:cs typeface="Times New Roman"/>
              </a:rPr>
              <a:t>programlarında okul  </a:t>
            </a:r>
            <a:r>
              <a:rPr lang="tr-TR" sz="1463" b="1" spc="-4" dirty="0">
                <a:latin typeface="Times New Roman"/>
                <a:cs typeface="Times New Roman"/>
              </a:rPr>
              <a:t>birincisi </a:t>
            </a:r>
            <a:r>
              <a:rPr lang="tr-TR" sz="1463" b="1" dirty="0">
                <a:latin typeface="Times New Roman"/>
                <a:cs typeface="Times New Roman"/>
              </a:rPr>
              <a:t>kontenjanı </a:t>
            </a:r>
            <a:r>
              <a:rPr lang="tr-TR" sz="1463" b="1" spc="-4" dirty="0">
                <a:latin typeface="Times New Roman"/>
                <a:cs typeface="Times New Roman"/>
              </a:rPr>
              <a:t>bulunmaktadır. Okul </a:t>
            </a:r>
            <a:r>
              <a:rPr lang="tr-TR" sz="1463" b="1" dirty="0">
                <a:latin typeface="Times New Roman"/>
                <a:cs typeface="Times New Roman"/>
              </a:rPr>
              <a:t>birincileri, genel kontenjan (öncelikle) </a:t>
            </a:r>
            <a:r>
              <a:rPr lang="tr-TR" sz="1463" b="1" spc="4" dirty="0">
                <a:latin typeface="Times New Roman"/>
                <a:cs typeface="Times New Roman"/>
              </a:rPr>
              <a:t>ve </a:t>
            </a:r>
            <a:r>
              <a:rPr lang="tr-TR" sz="1463" b="1" dirty="0">
                <a:latin typeface="Times New Roman"/>
                <a:cs typeface="Times New Roman"/>
              </a:rPr>
              <a:t>okul birincisi  kontenjanı </a:t>
            </a:r>
            <a:r>
              <a:rPr lang="tr-TR" sz="1463" b="1" spc="-4" dirty="0">
                <a:latin typeface="Times New Roman"/>
                <a:cs typeface="Times New Roman"/>
              </a:rPr>
              <a:t>göz </a:t>
            </a:r>
            <a:r>
              <a:rPr lang="tr-TR" sz="1463" b="1" dirty="0">
                <a:latin typeface="Times New Roman"/>
                <a:cs typeface="Times New Roman"/>
              </a:rPr>
              <a:t>önünde tutularak merkezî </a:t>
            </a:r>
            <a:r>
              <a:rPr lang="tr-TR" sz="1463" b="1" spc="-4" dirty="0">
                <a:latin typeface="Times New Roman"/>
                <a:cs typeface="Times New Roman"/>
              </a:rPr>
              <a:t>yerleştirme </a:t>
            </a:r>
            <a:r>
              <a:rPr lang="tr-TR" sz="1463" b="1" dirty="0">
                <a:latin typeface="Times New Roman"/>
                <a:cs typeface="Times New Roman"/>
              </a:rPr>
              <a:t>ile </a:t>
            </a:r>
            <a:r>
              <a:rPr lang="tr-TR" sz="1463" b="1" spc="-4" dirty="0">
                <a:latin typeface="Times New Roman"/>
                <a:cs typeface="Times New Roman"/>
              </a:rPr>
              <a:t>yerleştirme </a:t>
            </a:r>
            <a:r>
              <a:rPr lang="tr-TR" sz="1463" b="1" dirty="0">
                <a:latin typeface="Times New Roman"/>
                <a:cs typeface="Times New Roman"/>
              </a:rPr>
              <a:t>puanlarının </a:t>
            </a:r>
            <a:r>
              <a:rPr lang="tr-TR" sz="1463" b="1" spc="-4" dirty="0">
                <a:latin typeface="Times New Roman"/>
                <a:cs typeface="Times New Roman"/>
              </a:rPr>
              <a:t>yeterli olduğu en  </a:t>
            </a:r>
            <a:r>
              <a:rPr lang="tr-TR" sz="1463" b="1" dirty="0">
                <a:latin typeface="Times New Roman"/>
                <a:cs typeface="Times New Roman"/>
              </a:rPr>
              <a:t>üst </a:t>
            </a:r>
            <a:r>
              <a:rPr lang="tr-TR" sz="1463" b="1" spc="-4" dirty="0">
                <a:latin typeface="Times New Roman"/>
                <a:cs typeface="Times New Roman"/>
              </a:rPr>
              <a:t>tercihlerine</a:t>
            </a:r>
            <a:r>
              <a:rPr lang="tr-TR" sz="1463" b="1" spc="49" dirty="0">
                <a:latin typeface="Times New Roman"/>
                <a:cs typeface="Times New Roman"/>
              </a:rPr>
              <a:t> </a:t>
            </a:r>
            <a:r>
              <a:rPr lang="tr-TR" sz="1463" b="1" spc="-8" dirty="0">
                <a:latin typeface="Times New Roman"/>
                <a:cs typeface="Times New Roman"/>
              </a:rPr>
              <a:t>yerleştirilmektedir.</a:t>
            </a:r>
            <a:endParaRPr lang="tr-TR" sz="1463" b="1" dirty="0">
              <a:latin typeface="Times New Roman"/>
              <a:cs typeface="Times New Roman"/>
            </a:endParaRPr>
          </a:p>
          <a:p>
            <a:pPr marL="10319" algn="ctr">
              <a:lnSpc>
                <a:spcPct val="150000"/>
              </a:lnSpc>
              <a:spcBef>
                <a:spcPts val="293"/>
              </a:spcBef>
            </a:pPr>
            <a:r>
              <a:rPr lang="tr-TR" sz="1463" b="1" spc="-4" dirty="0" smtClean="0">
                <a:solidFill>
                  <a:schemeClr val="accent5">
                    <a:lumMod val="75000"/>
                  </a:schemeClr>
                </a:solidFill>
                <a:latin typeface="Times New Roman"/>
                <a:cs typeface="Times New Roman"/>
              </a:rPr>
              <a:t>2020-2021  </a:t>
            </a:r>
            <a:r>
              <a:rPr lang="tr-TR" sz="1463" b="1" dirty="0">
                <a:solidFill>
                  <a:schemeClr val="accent5">
                    <a:lumMod val="75000"/>
                  </a:schemeClr>
                </a:solidFill>
                <a:latin typeface="Times New Roman"/>
                <a:cs typeface="Times New Roman"/>
              </a:rPr>
              <a:t>öğretim  </a:t>
            </a:r>
            <a:r>
              <a:rPr lang="tr-TR" sz="1463" b="1" spc="-8" dirty="0">
                <a:solidFill>
                  <a:schemeClr val="accent5">
                    <a:lumMod val="75000"/>
                  </a:schemeClr>
                </a:solidFill>
                <a:latin typeface="Times New Roman"/>
                <a:cs typeface="Times New Roman"/>
              </a:rPr>
              <a:t>yılı  </a:t>
            </a:r>
            <a:r>
              <a:rPr lang="tr-TR" sz="1463" b="1" dirty="0">
                <a:solidFill>
                  <a:schemeClr val="accent5">
                    <a:lumMod val="75000"/>
                  </a:schemeClr>
                </a:solidFill>
                <a:latin typeface="Times New Roman"/>
                <a:cs typeface="Times New Roman"/>
              </a:rPr>
              <a:t>okul  birincileri  bu  kontenjanlardan,  </a:t>
            </a:r>
            <a:r>
              <a:rPr lang="tr-TR" sz="1463" b="1" spc="-4" dirty="0" smtClean="0">
                <a:solidFill>
                  <a:schemeClr val="accent5">
                    <a:lumMod val="75000"/>
                  </a:schemeClr>
                </a:solidFill>
                <a:latin typeface="Times New Roman"/>
                <a:cs typeface="Times New Roman"/>
              </a:rPr>
              <a:t>2020-YKS'ye  </a:t>
            </a:r>
            <a:r>
              <a:rPr lang="tr-TR" sz="1463" b="1" spc="-4" dirty="0">
                <a:solidFill>
                  <a:schemeClr val="accent5">
                    <a:lumMod val="75000"/>
                  </a:schemeClr>
                </a:solidFill>
                <a:latin typeface="Times New Roman"/>
                <a:cs typeface="Times New Roman"/>
              </a:rPr>
              <a:t>girmek </a:t>
            </a:r>
            <a:r>
              <a:rPr lang="tr-TR" sz="1463" b="1" spc="85" dirty="0">
                <a:solidFill>
                  <a:schemeClr val="accent5">
                    <a:lumMod val="75000"/>
                  </a:schemeClr>
                </a:solidFill>
                <a:latin typeface="Times New Roman"/>
                <a:cs typeface="Times New Roman"/>
              </a:rPr>
              <a:t> </a:t>
            </a:r>
            <a:r>
              <a:rPr lang="tr-TR" sz="1463" b="1" dirty="0">
                <a:solidFill>
                  <a:schemeClr val="accent5">
                    <a:lumMod val="75000"/>
                  </a:schemeClr>
                </a:solidFill>
                <a:latin typeface="Times New Roman"/>
                <a:cs typeface="Times New Roman"/>
              </a:rPr>
              <a:t>koşuluyla, </a:t>
            </a:r>
            <a:r>
              <a:rPr lang="tr-TR" sz="1463" b="1" spc="-4" dirty="0">
                <a:solidFill>
                  <a:schemeClr val="accent5">
                    <a:lumMod val="75000"/>
                  </a:schemeClr>
                </a:solidFill>
                <a:latin typeface="Times New Roman"/>
                <a:cs typeface="Times New Roman"/>
              </a:rPr>
              <a:t>sadece </a:t>
            </a:r>
            <a:r>
              <a:rPr lang="tr-TR" sz="1463" b="1" spc="-4" dirty="0" smtClean="0">
                <a:solidFill>
                  <a:schemeClr val="accent5">
                    <a:lumMod val="75000"/>
                  </a:schemeClr>
                </a:solidFill>
                <a:latin typeface="Times New Roman"/>
                <a:cs typeface="Times New Roman"/>
              </a:rPr>
              <a:t>2021  </a:t>
            </a:r>
            <a:r>
              <a:rPr lang="tr-TR" sz="1463" b="1" spc="-4" dirty="0" err="1" smtClean="0">
                <a:solidFill>
                  <a:schemeClr val="accent5">
                    <a:lumMod val="75000"/>
                  </a:schemeClr>
                </a:solidFill>
                <a:latin typeface="Times New Roman"/>
                <a:cs typeface="Times New Roman"/>
              </a:rPr>
              <a:t>YKS'de</a:t>
            </a:r>
            <a:r>
              <a:rPr lang="tr-TR" sz="1463" b="1" dirty="0" smtClean="0">
                <a:solidFill>
                  <a:schemeClr val="accent5">
                    <a:lumMod val="75000"/>
                  </a:schemeClr>
                </a:solidFill>
                <a:latin typeface="Times New Roman"/>
                <a:cs typeface="Times New Roman"/>
              </a:rPr>
              <a:t> </a:t>
            </a:r>
            <a:r>
              <a:rPr lang="tr-TR" sz="1463" b="1" spc="-8" dirty="0">
                <a:solidFill>
                  <a:schemeClr val="accent5">
                    <a:lumMod val="75000"/>
                  </a:schemeClr>
                </a:solidFill>
                <a:latin typeface="Times New Roman"/>
                <a:cs typeface="Times New Roman"/>
              </a:rPr>
              <a:t>yararlanırlar.</a:t>
            </a:r>
            <a:endParaRPr lang="tr-TR" sz="1463" b="1" dirty="0">
              <a:solidFill>
                <a:schemeClr val="accent5">
                  <a:lumMod val="75000"/>
                </a:schemeClr>
              </a:solidFill>
              <a:latin typeface="Times New Roman"/>
              <a:cs typeface="Times New Roman"/>
            </a:endParaRPr>
          </a:p>
        </p:txBody>
      </p:sp>
      <p:sp>
        <p:nvSpPr>
          <p:cNvPr id="6" name="Dikdörtgen 5"/>
          <p:cNvSpPr/>
          <p:nvPr/>
        </p:nvSpPr>
        <p:spPr>
          <a:xfrm>
            <a:off x="340156" y="1578012"/>
            <a:ext cx="5212621" cy="1200329"/>
          </a:xfrm>
          <a:prstGeom prst="rect">
            <a:avLst/>
          </a:prstGeom>
        </p:spPr>
        <p:txBody>
          <a:bodyPr wrap="square">
            <a:spAutoFit/>
          </a:bodyPr>
          <a:lstStyle/>
          <a:p>
            <a:pPr algn="ctr">
              <a:lnSpc>
                <a:spcPct val="100000"/>
              </a:lnSpc>
            </a:pPr>
            <a:r>
              <a:rPr lang="tr-TR" sz="2400" b="1" spc="-16" dirty="0">
                <a:solidFill>
                  <a:srgbClr val="C00000"/>
                </a:solidFill>
                <a:cs typeface="Calibri"/>
              </a:rPr>
              <a:t>Adaylar, </a:t>
            </a:r>
            <a:r>
              <a:rPr lang="tr-TR" sz="2400" b="1" spc="-4" dirty="0">
                <a:solidFill>
                  <a:srgbClr val="C00000"/>
                </a:solidFill>
                <a:cs typeface="Calibri"/>
              </a:rPr>
              <a:t>okul </a:t>
            </a:r>
            <a:r>
              <a:rPr lang="tr-TR" sz="2400" b="1" dirty="0">
                <a:solidFill>
                  <a:srgbClr val="C00000"/>
                </a:solidFill>
                <a:cs typeface="Calibri"/>
              </a:rPr>
              <a:t>birinciliği </a:t>
            </a:r>
            <a:r>
              <a:rPr lang="tr-TR" sz="2400" b="1" spc="-4" dirty="0">
                <a:solidFill>
                  <a:srgbClr val="C00000"/>
                </a:solidFill>
                <a:cs typeface="Calibri"/>
              </a:rPr>
              <a:t>kontenjanından </a:t>
            </a:r>
            <a:r>
              <a:rPr lang="tr-TR" sz="2400" b="1" spc="-8" dirty="0">
                <a:solidFill>
                  <a:srgbClr val="C00000"/>
                </a:solidFill>
                <a:cs typeface="Calibri"/>
              </a:rPr>
              <a:t>yalnızca </a:t>
            </a:r>
            <a:r>
              <a:rPr lang="tr-TR" sz="2400" b="1" u="sng" spc="-4" dirty="0">
                <a:solidFill>
                  <a:srgbClr val="C00000"/>
                </a:solidFill>
                <a:cs typeface="Calibri"/>
              </a:rPr>
              <a:t>mezun </a:t>
            </a:r>
            <a:r>
              <a:rPr lang="tr-TR" sz="2400" b="1" u="sng" dirty="0">
                <a:solidFill>
                  <a:srgbClr val="C00000"/>
                </a:solidFill>
                <a:cs typeface="Calibri"/>
              </a:rPr>
              <a:t>oldukları</a:t>
            </a:r>
            <a:r>
              <a:rPr lang="tr-TR" sz="2400" b="1" u="sng" spc="-61" dirty="0">
                <a:solidFill>
                  <a:srgbClr val="C00000"/>
                </a:solidFill>
                <a:cs typeface="Calibri"/>
              </a:rPr>
              <a:t> </a:t>
            </a:r>
            <a:r>
              <a:rPr lang="tr-TR" sz="2400" b="1" u="sng" spc="-4" dirty="0">
                <a:solidFill>
                  <a:srgbClr val="C00000"/>
                </a:solidFill>
                <a:cs typeface="Calibri"/>
              </a:rPr>
              <a:t>yıl </a:t>
            </a:r>
            <a:r>
              <a:rPr lang="tr-TR" sz="2400" b="1" spc="-8" dirty="0">
                <a:solidFill>
                  <a:srgbClr val="C00000"/>
                </a:solidFill>
                <a:cs typeface="Calibri"/>
              </a:rPr>
              <a:t>yararlanabilirler.</a:t>
            </a:r>
            <a:endParaRPr lang="tr-TR" sz="2400" dirty="0">
              <a:solidFill>
                <a:srgbClr val="C00000"/>
              </a:solidFill>
              <a:cs typeface="Calibri"/>
            </a:endParaRPr>
          </a:p>
        </p:txBody>
      </p:sp>
      <p:sp>
        <p:nvSpPr>
          <p:cNvPr id="7" name="Metin kutusu 6"/>
          <p:cNvSpPr txBox="1"/>
          <p:nvPr/>
        </p:nvSpPr>
        <p:spPr>
          <a:xfrm>
            <a:off x="1307420" y="304143"/>
            <a:ext cx="7458827" cy="646331"/>
          </a:xfrm>
          <a:prstGeom prst="rect">
            <a:avLst/>
          </a:prstGeom>
          <a:noFill/>
        </p:spPr>
        <p:txBody>
          <a:bodyPr wrap="square" rtlCol="0">
            <a:spAutoFit/>
          </a:bodyPr>
          <a:lstStyle/>
          <a:p>
            <a:pPr algn="ctr"/>
            <a:r>
              <a:rPr lang="tr-TR" sz="3600" b="1" spc="488" dirty="0">
                <a:solidFill>
                  <a:schemeClr val="accent5">
                    <a:lumMod val="75000"/>
                  </a:schemeClr>
                </a:solidFill>
                <a:latin typeface="andyallshort" panose="02000603000000000000" pitchFamily="2" charset="0"/>
              </a:rPr>
              <a:t>OKUL BİRİNCİLERİNİN DİKKATİNE</a:t>
            </a:r>
          </a:p>
        </p:txBody>
      </p:sp>
    </p:spTree>
    <p:extLst>
      <p:ext uri="{BB962C8B-B14F-4D97-AF65-F5344CB8AC3E}">
        <p14:creationId xmlns:p14="http://schemas.microsoft.com/office/powerpoint/2010/main" val="3927839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4" y="0"/>
            <a:ext cx="9906000" cy="6869594"/>
          </a:xfrm>
          <a:prstGeom prst="rect">
            <a:avLst/>
          </a:prstGeom>
        </p:spPr>
      </p:pic>
      <p:sp>
        <p:nvSpPr>
          <p:cNvPr id="4" name="Dikdörtgen 3"/>
          <p:cNvSpPr/>
          <p:nvPr/>
        </p:nvSpPr>
        <p:spPr>
          <a:xfrm>
            <a:off x="635462" y="1820447"/>
            <a:ext cx="8617325" cy="1162113"/>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tr-TR" sz="1600" b="1" dirty="0"/>
              <a:t>Özel yetenek sınavıyla öğrenci alan yükseköğretim programlarına başvurabilmek için </a:t>
            </a:r>
            <a:r>
              <a:rPr lang="tr-TR" sz="1600" b="1" dirty="0" smtClean="0"/>
              <a:t> </a:t>
            </a:r>
            <a:r>
              <a:rPr lang="tr-TR" sz="1600" b="1" dirty="0"/>
              <a:t>TYT puanının 150 ve üzeri (Engelli öğrencilerde 100 ve üzeri puan için Bakınız 6. madde.) olması gerekmektedir. </a:t>
            </a:r>
          </a:p>
        </p:txBody>
      </p:sp>
      <p:sp>
        <p:nvSpPr>
          <p:cNvPr id="5" name="Dikdörtgen 4"/>
          <p:cNvSpPr/>
          <p:nvPr/>
        </p:nvSpPr>
        <p:spPr>
          <a:xfrm>
            <a:off x="635462" y="3167086"/>
            <a:ext cx="8617323" cy="792781"/>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tr-TR" sz="1600" b="1" dirty="0"/>
              <a:t>Adayların, 2020-YKS’de özel yetenek sınavıyla öğrenci alan öğretmenlik programlarına başvuru yapabilmeleri için </a:t>
            </a:r>
            <a:r>
              <a:rPr lang="tr-TR" sz="1600" b="1" dirty="0" err="1"/>
              <a:t>TYT'de</a:t>
            </a:r>
            <a:r>
              <a:rPr lang="tr-TR" sz="1600" b="1" dirty="0"/>
              <a:t> en düşük 800.000 inci başarı sırasına sahip olmaları gerekmektedir. </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78002"/>
            <a:ext cx="4073804" cy="2879998"/>
          </a:xfrm>
          <a:prstGeom prst="rect">
            <a:avLst/>
          </a:prstGeom>
        </p:spPr>
      </p:pic>
      <p:sp>
        <p:nvSpPr>
          <p:cNvPr id="8" name="Metin kutusu 7"/>
          <p:cNvSpPr txBox="1"/>
          <p:nvPr/>
        </p:nvSpPr>
        <p:spPr>
          <a:xfrm>
            <a:off x="2297090" y="885859"/>
            <a:ext cx="3375212" cy="369332"/>
          </a:xfrm>
          <a:prstGeom prst="rect">
            <a:avLst/>
          </a:prstGeom>
          <a:noFill/>
        </p:spPr>
        <p:txBody>
          <a:bodyPr wrap="square" rtlCol="0">
            <a:spAutoFit/>
          </a:bodyPr>
          <a:lstStyle/>
          <a:p>
            <a:r>
              <a:rPr lang="tr-TR" b="1" dirty="0" smtClean="0"/>
              <a:t>Özel Yetenek</a:t>
            </a:r>
            <a:endParaRPr lang="tr-TR" b="1" dirty="0"/>
          </a:p>
        </p:txBody>
      </p:sp>
      <p:pic>
        <p:nvPicPr>
          <p:cNvPr id="9" name="Resim 8"/>
          <p:cNvPicPr>
            <a:picLocks noChangeAspect="1"/>
          </p:cNvPicPr>
          <p:nvPr/>
        </p:nvPicPr>
        <p:blipFill>
          <a:blip r:embed="rId4"/>
          <a:stretch>
            <a:fillRect/>
          </a:stretch>
        </p:blipFill>
        <p:spPr>
          <a:xfrm>
            <a:off x="430952" y="47902"/>
            <a:ext cx="1660865" cy="1588020"/>
          </a:xfrm>
          <a:prstGeom prst="rect">
            <a:avLst/>
          </a:prstGeom>
        </p:spPr>
      </p:pic>
    </p:spTree>
    <p:extLst>
      <p:ext uri="{BB962C8B-B14F-4D97-AF65-F5344CB8AC3E}">
        <p14:creationId xmlns:p14="http://schemas.microsoft.com/office/powerpoint/2010/main" val="2746994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0288" y="501792"/>
            <a:ext cx="8543925" cy="2732727"/>
          </a:xfrm>
        </p:spPr>
        <p:txBody>
          <a:bodyPr>
            <a:normAutofit fontScale="92500" lnSpcReduction="10000"/>
          </a:bodyPr>
          <a:lstStyle/>
          <a:p>
            <a:pPr marL="0" indent="0">
              <a:buNone/>
            </a:pPr>
            <a:endParaRPr lang="tr-TR" dirty="0" smtClean="0"/>
          </a:p>
          <a:p>
            <a:pPr marL="0" indent="0">
              <a:buNone/>
            </a:pPr>
            <a:endParaRPr lang="tr-TR" dirty="0"/>
          </a:p>
          <a:p>
            <a:pPr marL="0" indent="0">
              <a:buNone/>
            </a:pPr>
            <a:endParaRPr lang="tr-TR" dirty="0" smtClean="0"/>
          </a:p>
          <a:p>
            <a:pPr marL="0" indent="0">
              <a:buNone/>
            </a:pPr>
            <a:r>
              <a:rPr lang="tr-TR" dirty="0"/>
              <a:t> </a:t>
            </a:r>
            <a:r>
              <a:rPr lang="tr-TR" dirty="0" smtClean="0"/>
              <a:t>   </a:t>
            </a:r>
            <a:r>
              <a:rPr lang="tr-TR" sz="11500" dirty="0" smtClean="0">
                <a:solidFill>
                  <a:srgbClr val="0070C0"/>
                </a:solidFill>
              </a:rPr>
              <a:t>TEŞEKKÜRLER</a:t>
            </a:r>
            <a:endParaRPr lang="tr-TR" sz="11500" dirty="0">
              <a:solidFill>
                <a:srgbClr val="0070C0"/>
              </a:solidFill>
            </a:endParaRPr>
          </a:p>
        </p:txBody>
      </p:sp>
      <p:sp>
        <p:nvSpPr>
          <p:cNvPr id="2" name="Metin kutusu 1"/>
          <p:cNvSpPr txBox="1"/>
          <p:nvPr/>
        </p:nvSpPr>
        <p:spPr>
          <a:xfrm>
            <a:off x="805218" y="4080457"/>
            <a:ext cx="8134066" cy="523220"/>
          </a:xfrm>
          <a:prstGeom prst="rect">
            <a:avLst/>
          </a:prstGeom>
          <a:noFill/>
        </p:spPr>
        <p:txBody>
          <a:bodyPr wrap="square" rtlCol="0">
            <a:spAutoFit/>
          </a:bodyPr>
          <a:lstStyle/>
          <a:p>
            <a:r>
              <a:rPr lang="tr-TR" sz="2800" b="1" dirty="0" smtClean="0">
                <a:solidFill>
                  <a:srgbClr val="FF0000"/>
                </a:solidFill>
              </a:rPr>
              <a:t>         </a:t>
            </a:r>
            <a:endParaRPr lang="tr-TR" sz="2800" b="1" dirty="0">
              <a:solidFill>
                <a:srgbClr val="FF0000"/>
              </a:solidFill>
            </a:endParaRPr>
          </a:p>
        </p:txBody>
      </p:sp>
      <p:sp>
        <p:nvSpPr>
          <p:cNvPr id="4" name="Metin kutusu 3"/>
          <p:cNvSpPr txBox="1"/>
          <p:nvPr/>
        </p:nvSpPr>
        <p:spPr>
          <a:xfrm>
            <a:off x="4353637" y="4094329"/>
            <a:ext cx="3932252" cy="923330"/>
          </a:xfrm>
          <a:prstGeom prst="rect">
            <a:avLst/>
          </a:prstGeom>
          <a:noFill/>
        </p:spPr>
        <p:txBody>
          <a:bodyPr wrap="square" rtlCol="0">
            <a:spAutoFit/>
          </a:bodyPr>
          <a:lstStyle/>
          <a:p>
            <a:r>
              <a:rPr lang="tr-TR" b="1" dirty="0" smtClean="0">
                <a:solidFill>
                  <a:srgbClr val="00B050"/>
                </a:solidFill>
              </a:rPr>
              <a:t>ZEYNEP SEDA YOLUŞ</a:t>
            </a:r>
          </a:p>
          <a:p>
            <a:r>
              <a:rPr lang="tr-TR" b="1" dirty="0" smtClean="0">
                <a:solidFill>
                  <a:srgbClr val="00B050"/>
                </a:solidFill>
              </a:rPr>
              <a:t>PSİKOLOJİK DANIŞMAN/REHBER ÖĞRETMEN</a:t>
            </a:r>
            <a:endParaRPr lang="tr-TR" b="1" dirty="0">
              <a:solidFill>
                <a:srgbClr val="00B050"/>
              </a:solidFill>
            </a:endParaRPr>
          </a:p>
        </p:txBody>
      </p:sp>
      <p:pic>
        <p:nvPicPr>
          <p:cNvPr id="5" name="4 Resim" descr="sallanan-el-emoji.jpg"/>
          <p:cNvPicPr>
            <a:picLocks noChangeAspect="1"/>
          </p:cNvPicPr>
          <p:nvPr/>
        </p:nvPicPr>
        <p:blipFill>
          <a:blip r:embed="rId2"/>
          <a:stretch>
            <a:fillRect/>
          </a:stretch>
        </p:blipFill>
        <p:spPr>
          <a:xfrm>
            <a:off x="1734972" y="3513730"/>
            <a:ext cx="1905000" cy="1905000"/>
          </a:xfrm>
          <a:prstGeom prst="rect">
            <a:avLst/>
          </a:prstGeom>
        </p:spPr>
      </p:pic>
    </p:spTree>
    <p:extLst>
      <p:ext uri="{BB962C8B-B14F-4D97-AF65-F5344CB8AC3E}">
        <p14:creationId xmlns:p14="http://schemas.microsoft.com/office/powerpoint/2010/main" val="121035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3" y="0"/>
            <a:ext cx="9906000" cy="6869594"/>
          </a:xfrm>
          <a:prstGeom prst="rect">
            <a:avLst/>
          </a:prstGeom>
        </p:spPr>
      </p:pic>
      <p:pic>
        <p:nvPicPr>
          <p:cNvPr id="5" name="Resim 4"/>
          <p:cNvPicPr>
            <a:picLocks noChangeAspect="1"/>
          </p:cNvPicPr>
          <p:nvPr/>
        </p:nvPicPr>
        <p:blipFill rotWithShape="1">
          <a:blip r:embed="rId3"/>
          <a:srcRect t="13727"/>
          <a:stretch/>
        </p:blipFill>
        <p:spPr>
          <a:xfrm>
            <a:off x="626763" y="19050"/>
            <a:ext cx="8749862" cy="6677172"/>
          </a:xfrm>
          <a:prstGeom prst="rect">
            <a:avLst/>
          </a:prstGeom>
        </p:spPr>
      </p:pic>
      <p:sp>
        <p:nvSpPr>
          <p:cNvPr id="7" name="Metin kutusu 6"/>
          <p:cNvSpPr txBox="1"/>
          <p:nvPr/>
        </p:nvSpPr>
        <p:spPr>
          <a:xfrm>
            <a:off x="5810902" y="458212"/>
            <a:ext cx="4086225" cy="861774"/>
          </a:xfrm>
          <a:prstGeom prst="rect">
            <a:avLst/>
          </a:prstGeom>
          <a:noFill/>
        </p:spPr>
        <p:txBody>
          <a:bodyPr wrap="square" rtlCol="0">
            <a:spAutoFit/>
          </a:bodyPr>
          <a:lstStyle/>
          <a:p>
            <a:pPr marL="342900" indent="-342900" algn="ctr">
              <a:buFontTx/>
              <a:buAutoNum type="arabicPeriod"/>
            </a:pPr>
            <a:r>
              <a:rPr lang="tr-TR" sz="1600" dirty="0">
                <a:solidFill>
                  <a:prstClr val="black"/>
                </a:solidFill>
                <a:latin typeface="Arial Black" panose="020B0A04020102020204" pitchFamily="34" charset="0"/>
              </a:rPr>
              <a:t>OTURUM </a:t>
            </a:r>
          </a:p>
          <a:p>
            <a:pPr algn="ctr"/>
            <a:r>
              <a:rPr lang="tr-TR" sz="1600" dirty="0">
                <a:solidFill>
                  <a:prstClr val="black"/>
                </a:solidFill>
                <a:latin typeface="Arial Black" panose="020B0A04020102020204" pitchFamily="34" charset="0"/>
              </a:rPr>
              <a:t>TEMEL YETERLİLİK TESTİ (TYT)</a:t>
            </a:r>
          </a:p>
          <a:p>
            <a:pPr algn="ctr"/>
            <a:r>
              <a:rPr lang="tr-TR" sz="1600" dirty="0">
                <a:solidFill>
                  <a:prstClr val="black"/>
                </a:solidFill>
                <a:latin typeface="Arial Black" panose="020B0A04020102020204" pitchFamily="34" charset="0"/>
              </a:rPr>
              <a:t>İLE İLGİLİ BİLGİLER</a:t>
            </a:r>
          </a:p>
        </p:txBody>
      </p:sp>
      <p:sp>
        <p:nvSpPr>
          <p:cNvPr id="12" name="Dikdörtgen 11"/>
          <p:cNvSpPr/>
          <p:nvPr/>
        </p:nvSpPr>
        <p:spPr>
          <a:xfrm>
            <a:off x="307598" y="3898568"/>
            <a:ext cx="2864928" cy="1384995"/>
          </a:xfrm>
          <a:prstGeom prst="rect">
            <a:avLst/>
          </a:prstGeom>
        </p:spPr>
        <p:txBody>
          <a:bodyPr wrap="square">
            <a:spAutoFit/>
          </a:bodyPr>
          <a:lstStyle/>
          <a:p>
            <a:pPr algn="ctr"/>
            <a:r>
              <a:rPr lang="tr-TR" sz="1400" b="1" dirty="0" err="1" smtClean="0"/>
              <a:t>Türkçe’yi</a:t>
            </a:r>
            <a:r>
              <a:rPr lang="tr-TR" sz="1400" b="1" dirty="0" smtClean="0"/>
              <a:t> doğru kullanma, </a:t>
            </a:r>
          </a:p>
          <a:p>
            <a:pPr algn="ctr"/>
            <a:r>
              <a:rPr lang="tr-TR" sz="1400" b="1" dirty="0" smtClean="0"/>
              <a:t> okuduğunu anlama ve yorumlama,</a:t>
            </a:r>
          </a:p>
          <a:p>
            <a:pPr algn="ctr"/>
            <a:r>
              <a:rPr lang="tr-TR" sz="1400" b="1" dirty="0" smtClean="0"/>
              <a:t> kelime hazinesi,  </a:t>
            </a:r>
          </a:p>
          <a:p>
            <a:pPr algn="ctr"/>
            <a:r>
              <a:rPr lang="tr-TR" sz="1400" b="1" dirty="0" smtClean="0"/>
              <a:t>temel cümle bilgisi, </a:t>
            </a:r>
          </a:p>
          <a:p>
            <a:pPr algn="ctr"/>
            <a:r>
              <a:rPr lang="tr-TR" sz="1400" b="1" dirty="0" smtClean="0"/>
              <a:t>imla kuralları</a:t>
            </a:r>
          </a:p>
          <a:p>
            <a:pPr algn="ctr"/>
            <a:endParaRPr lang="tr-TR" sz="1400" dirty="0"/>
          </a:p>
        </p:txBody>
      </p:sp>
      <p:sp>
        <p:nvSpPr>
          <p:cNvPr id="13" name="Metin kutusu 12"/>
          <p:cNvSpPr txBox="1"/>
          <p:nvPr/>
        </p:nvSpPr>
        <p:spPr>
          <a:xfrm>
            <a:off x="744924" y="3352621"/>
            <a:ext cx="2082019" cy="338554"/>
          </a:xfrm>
          <a:prstGeom prst="rect">
            <a:avLst/>
          </a:prstGeom>
          <a:noFill/>
        </p:spPr>
        <p:txBody>
          <a:bodyPr wrap="square" rtlCol="0">
            <a:spAutoFit/>
          </a:bodyPr>
          <a:lstStyle/>
          <a:p>
            <a:pPr algn="ctr"/>
            <a:r>
              <a:rPr lang="tr-TR" sz="1600" b="1" dirty="0" smtClean="0"/>
              <a:t>Türkçe ( 40 Soru)</a:t>
            </a:r>
            <a:endParaRPr lang="tr-TR" sz="1600" b="1" dirty="0"/>
          </a:p>
        </p:txBody>
      </p:sp>
      <p:sp>
        <p:nvSpPr>
          <p:cNvPr id="14" name="Dikdörtgen 13"/>
          <p:cNvSpPr/>
          <p:nvPr/>
        </p:nvSpPr>
        <p:spPr>
          <a:xfrm>
            <a:off x="192255" y="5805256"/>
            <a:ext cx="2958283" cy="738664"/>
          </a:xfrm>
          <a:prstGeom prst="rect">
            <a:avLst/>
          </a:prstGeom>
        </p:spPr>
        <p:txBody>
          <a:bodyPr wrap="square">
            <a:spAutoFit/>
          </a:bodyPr>
          <a:lstStyle/>
          <a:p>
            <a:pPr marL="12700" marR="5080" indent="271145" algn="ctr">
              <a:buFont typeface="Arial" pitchFamily="34" charset="0"/>
              <a:buChar char="•"/>
            </a:pPr>
            <a:r>
              <a:rPr lang="tr-TR" sz="1400" b="1" dirty="0" smtClean="0">
                <a:solidFill>
                  <a:prstClr val="black"/>
                </a:solidFill>
                <a:cs typeface="Calibri"/>
              </a:rPr>
              <a:t>31-32 soru matematik</a:t>
            </a:r>
          </a:p>
          <a:p>
            <a:pPr marL="12700" marR="5080" indent="271145" algn="ctr">
              <a:buFont typeface="Arial" pitchFamily="34" charset="0"/>
              <a:buChar char="•"/>
            </a:pPr>
            <a:r>
              <a:rPr lang="tr-TR" sz="1400" b="1" dirty="0" smtClean="0">
                <a:solidFill>
                  <a:prstClr val="black"/>
                </a:solidFill>
                <a:cs typeface="Calibri"/>
              </a:rPr>
              <a:t>8-9 soru geometriden oluşmaktadır.</a:t>
            </a:r>
            <a:endParaRPr lang="tr-TR" sz="1400" b="1" dirty="0">
              <a:solidFill>
                <a:prstClr val="black"/>
              </a:solidFill>
              <a:cs typeface="Calibri"/>
            </a:endParaRPr>
          </a:p>
        </p:txBody>
      </p:sp>
      <p:sp>
        <p:nvSpPr>
          <p:cNvPr id="15" name="Metin kutusu 14"/>
          <p:cNvSpPr txBox="1"/>
          <p:nvPr/>
        </p:nvSpPr>
        <p:spPr>
          <a:xfrm>
            <a:off x="498739" y="5372783"/>
            <a:ext cx="2574387" cy="338554"/>
          </a:xfrm>
          <a:prstGeom prst="rect">
            <a:avLst/>
          </a:prstGeom>
          <a:noFill/>
        </p:spPr>
        <p:txBody>
          <a:bodyPr wrap="square" rtlCol="0">
            <a:spAutoFit/>
          </a:bodyPr>
          <a:lstStyle/>
          <a:p>
            <a:pPr algn="ctr"/>
            <a:r>
              <a:rPr lang="tr-TR" sz="1600" b="1" dirty="0" smtClean="0"/>
              <a:t>Matematik (40 Soru)</a:t>
            </a:r>
            <a:endParaRPr lang="tr-TR" sz="1600" b="1" dirty="0"/>
          </a:p>
        </p:txBody>
      </p:sp>
      <p:sp>
        <p:nvSpPr>
          <p:cNvPr id="16" name="Dikdörtgen 15"/>
          <p:cNvSpPr/>
          <p:nvPr/>
        </p:nvSpPr>
        <p:spPr>
          <a:xfrm>
            <a:off x="7211692" y="2767845"/>
            <a:ext cx="2164933" cy="1169551"/>
          </a:xfrm>
          <a:prstGeom prst="rect">
            <a:avLst/>
          </a:prstGeom>
        </p:spPr>
        <p:txBody>
          <a:bodyPr wrap="square">
            <a:spAutoFit/>
          </a:bodyPr>
          <a:lstStyle/>
          <a:p>
            <a:pPr marL="132715" marR="125730" algn="ctr"/>
            <a:r>
              <a:rPr lang="tr-TR" sz="1400" b="1" dirty="0">
                <a:solidFill>
                  <a:prstClr val="black"/>
                </a:solidFill>
                <a:cs typeface="Calibri"/>
              </a:rPr>
              <a:t>Biyoloji (6</a:t>
            </a:r>
            <a:r>
              <a:rPr lang="tr-TR" sz="1400" b="1" spc="-125" dirty="0">
                <a:solidFill>
                  <a:prstClr val="black"/>
                </a:solidFill>
                <a:cs typeface="Calibri"/>
              </a:rPr>
              <a:t> </a:t>
            </a:r>
            <a:r>
              <a:rPr lang="tr-TR" sz="1400" b="1" spc="-5" dirty="0">
                <a:solidFill>
                  <a:prstClr val="black"/>
                </a:solidFill>
                <a:cs typeface="Calibri"/>
              </a:rPr>
              <a:t>Soru)</a:t>
            </a:r>
            <a:endParaRPr lang="tr-TR" sz="1400" b="1" dirty="0">
              <a:solidFill>
                <a:prstClr val="black"/>
              </a:solidFill>
              <a:cs typeface="Calibri"/>
            </a:endParaRPr>
          </a:p>
          <a:p>
            <a:pPr algn="ctr"/>
            <a:r>
              <a:rPr lang="tr-TR" sz="1400" b="1" dirty="0">
                <a:solidFill>
                  <a:prstClr val="black"/>
                </a:solidFill>
                <a:cs typeface="Calibri"/>
              </a:rPr>
              <a:t>     Fizik (7</a:t>
            </a:r>
            <a:r>
              <a:rPr lang="tr-TR" sz="1400" b="1" spc="-114" dirty="0">
                <a:solidFill>
                  <a:prstClr val="black"/>
                </a:solidFill>
                <a:cs typeface="Calibri"/>
              </a:rPr>
              <a:t> </a:t>
            </a:r>
            <a:r>
              <a:rPr lang="tr-TR" sz="1400" b="1" spc="-5" dirty="0">
                <a:solidFill>
                  <a:prstClr val="black"/>
                </a:solidFill>
                <a:cs typeface="Calibri"/>
              </a:rPr>
              <a:t>Soru)</a:t>
            </a:r>
            <a:endParaRPr lang="tr-TR" sz="1400" b="1" dirty="0">
              <a:solidFill>
                <a:prstClr val="black"/>
              </a:solidFill>
              <a:cs typeface="Calibri"/>
            </a:endParaRPr>
          </a:p>
          <a:p>
            <a:pPr algn="ctr"/>
            <a:r>
              <a:rPr lang="tr-TR" sz="1400" b="1" dirty="0">
                <a:solidFill>
                  <a:prstClr val="black"/>
                </a:solidFill>
                <a:cs typeface="Calibri"/>
              </a:rPr>
              <a:t>      Kimya (7</a:t>
            </a:r>
            <a:r>
              <a:rPr lang="tr-TR" sz="1400" b="1" spc="-100" dirty="0">
                <a:solidFill>
                  <a:prstClr val="black"/>
                </a:solidFill>
                <a:cs typeface="Calibri"/>
              </a:rPr>
              <a:t> </a:t>
            </a:r>
            <a:r>
              <a:rPr lang="tr-TR" sz="1400" b="1" spc="-5" dirty="0">
                <a:solidFill>
                  <a:prstClr val="black"/>
                </a:solidFill>
                <a:cs typeface="Calibri"/>
              </a:rPr>
              <a:t>Soru)</a:t>
            </a:r>
            <a:endParaRPr lang="tr-TR" sz="1400" b="1" dirty="0">
              <a:solidFill>
                <a:prstClr val="black"/>
              </a:solidFill>
              <a:cs typeface="Calibri"/>
            </a:endParaRPr>
          </a:p>
          <a:p>
            <a:pPr algn="ctr"/>
            <a:r>
              <a:rPr lang="tr-TR" sz="1400" b="1" spc="-5" dirty="0">
                <a:solidFill>
                  <a:prstClr val="black"/>
                </a:solidFill>
                <a:cs typeface="Calibri"/>
              </a:rPr>
              <a:t>Alanları </a:t>
            </a:r>
            <a:r>
              <a:rPr lang="tr-TR" sz="1400" b="1" dirty="0">
                <a:solidFill>
                  <a:prstClr val="black"/>
                </a:solidFill>
                <a:cs typeface="Calibri"/>
              </a:rPr>
              <a:t>ile ilgili bilgi</a:t>
            </a:r>
          </a:p>
          <a:p>
            <a:pPr algn="ctr"/>
            <a:r>
              <a:rPr lang="tr-TR" sz="1400" b="1" spc="-60" dirty="0">
                <a:solidFill>
                  <a:prstClr val="black"/>
                </a:solidFill>
                <a:cs typeface="Calibri"/>
              </a:rPr>
              <a:t> </a:t>
            </a:r>
            <a:r>
              <a:rPr lang="tr-TR" sz="1400" b="1" spc="-5" dirty="0">
                <a:solidFill>
                  <a:prstClr val="black"/>
                </a:solidFill>
                <a:cs typeface="Calibri"/>
              </a:rPr>
              <a:t>esaslı </a:t>
            </a:r>
            <a:r>
              <a:rPr lang="tr-TR" sz="1400" b="1" dirty="0">
                <a:solidFill>
                  <a:prstClr val="black"/>
                </a:solidFill>
                <a:cs typeface="Calibri"/>
              </a:rPr>
              <a:t>yeterlilikler</a:t>
            </a:r>
          </a:p>
        </p:txBody>
      </p:sp>
      <p:sp>
        <p:nvSpPr>
          <p:cNvPr id="17" name="Metin kutusu 16"/>
          <p:cNvSpPr txBox="1"/>
          <p:nvPr/>
        </p:nvSpPr>
        <p:spPr>
          <a:xfrm>
            <a:off x="7315199" y="2363372"/>
            <a:ext cx="2061425" cy="338554"/>
          </a:xfrm>
          <a:prstGeom prst="rect">
            <a:avLst/>
          </a:prstGeom>
          <a:noFill/>
        </p:spPr>
        <p:txBody>
          <a:bodyPr wrap="square" rtlCol="0">
            <a:spAutoFit/>
          </a:bodyPr>
          <a:lstStyle/>
          <a:p>
            <a:pPr algn="ctr"/>
            <a:r>
              <a:rPr lang="tr-TR" sz="1600" b="1" dirty="0" smtClean="0"/>
              <a:t>Fen Bilimleri (20 Soru)</a:t>
            </a:r>
            <a:endParaRPr lang="tr-TR" sz="1600" b="1" dirty="0"/>
          </a:p>
        </p:txBody>
      </p:sp>
      <p:sp>
        <p:nvSpPr>
          <p:cNvPr id="18" name="Dikdörtgen 17"/>
          <p:cNvSpPr/>
          <p:nvPr/>
        </p:nvSpPr>
        <p:spPr>
          <a:xfrm>
            <a:off x="6633710" y="4980782"/>
            <a:ext cx="2870939" cy="1384995"/>
          </a:xfrm>
          <a:prstGeom prst="rect">
            <a:avLst/>
          </a:prstGeom>
        </p:spPr>
        <p:txBody>
          <a:bodyPr wrap="square">
            <a:spAutoFit/>
          </a:bodyPr>
          <a:lstStyle/>
          <a:p>
            <a:pPr marL="280670" marR="274320" algn="ctr"/>
            <a:r>
              <a:rPr lang="tr-TR" sz="1400" b="1" spc="-5" dirty="0">
                <a:solidFill>
                  <a:prstClr val="black"/>
                </a:solidFill>
                <a:cs typeface="Calibri"/>
              </a:rPr>
              <a:t>Coğrafya (5</a:t>
            </a:r>
            <a:r>
              <a:rPr lang="tr-TR" sz="1400" b="1" spc="-60" dirty="0">
                <a:solidFill>
                  <a:prstClr val="black"/>
                </a:solidFill>
                <a:cs typeface="Calibri"/>
              </a:rPr>
              <a:t> </a:t>
            </a:r>
            <a:r>
              <a:rPr lang="tr-TR" sz="1400" b="1" spc="-5" dirty="0">
                <a:solidFill>
                  <a:prstClr val="black"/>
                </a:solidFill>
                <a:cs typeface="Calibri"/>
              </a:rPr>
              <a:t>Soru)</a:t>
            </a:r>
            <a:endParaRPr lang="tr-TR" sz="1400" b="1" dirty="0">
              <a:solidFill>
                <a:prstClr val="black"/>
              </a:solidFill>
              <a:cs typeface="Calibri"/>
            </a:endParaRPr>
          </a:p>
          <a:p>
            <a:pPr marL="309880" marR="302895" algn="ctr"/>
            <a:r>
              <a:rPr lang="tr-TR" sz="1400" b="1" spc="-5" dirty="0">
                <a:solidFill>
                  <a:prstClr val="black"/>
                </a:solidFill>
                <a:cs typeface="Calibri"/>
              </a:rPr>
              <a:t>Din </a:t>
            </a:r>
            <a:r>
              <a:rPr lang="tr-TR" sz="1400" b="1" spc="-10" dirty="0">
                <a:solidFill>
                  <a:prstClr val="black"/>
                </a:solidFill>
                <a:cs typeface="Calibri"/>
              </a:rPr>
              <a:t>K.ve </a:t>
            </a:r>
            <a:r>
              <a:rPr lang="tr-TR" sz="1400" b="1" spc="-5" dirty="0" err="1">
                <a:solidFill>
                  <a:prstClr val="black"/>
                </a:solidFill>
                <a:cs typeface="Calibri"/>
              </a:rPr>
              <a:t>Ah.Bl</a:t>
            </a:r>
            <a:r>
              <a:rPr lang="tr-TR" sz="1400" b="1" spc="-5" dirty="0">
                <a:solidFill>
                  <a:prstClr val="black"/>
                </a:solidFill>
                <a:cs typeface="Calibri"/>
              </a:rPr>
              <a:t>. (5 Soru)  Felsefe (5</a:t>
            </a:r>
            <a:r>
              <a:rPr lang="tr-TR" sz="1400" b="1" spc="-50" dirty="0">
                <a:solidFill>
                  <a:prstClr val="black"/>
                </a:solidFill>
                <a:cs typeface="Calibri"/>
              </a:rPr>
              <a:t> </a:t>
            </a:r>
            <a:r>
              <a:rPr lang="tr-TR" sz="1400" b="1" spc="-5" dirty="0">
                <a:solidFill>
                  <a:prstClr val="black"/>
                </a:solidFill>
                <a:cs typeface="Calibri"/>
              </a:rPr>
              <a:t>Soru)</a:t>
            </a:r>
            <a:endParaRPr lang="tr-TR" sz="1400" b="1" dirty="0">
              <a:solidFill>
                <a:prstClr val="black"/>
              </a:solidFill>
              <a:cs typeface="Calibri"/>
            </a:endParaRPr>
          </a:p>
          <a:p>
            <a:pPr algn="ctr"/>
            <a:r>
              <a:rPr lang="tr-TR" sz="1400" b="1" spc="-5" dirty="0">
                <a:solidFill>
                  <a:prstClr val="black"/>
                </a:solidFill>
                <a:cs typeface="Calibri"/>
              </a:rPr>
              <a:t>Tarih (5</a:t>
            </a:r>
            <a:r>
              <a:rPr lang="tr-TR" sz="1400" b="1" spc="-50" dirty="0">
                <a:solidFill>
                  <a:prstClr val="black"/>
                </a:solidFill>
                <a:cs typeface="Calibri"/>
              </a:rPr>
              <a:t> </a:t>
            </a:r>
            <a:r>
              <a:rPr lang="tr-TR" sz="1400" b="1" spc="-5" dirty="0">
                <a:solidFill>
                  <a:prstClr val="black"/>
                </a:solidFill>
                <a:cs typeface="Calibri"/>
              </a:rPr>
              <a:t>Soru)</a:t>
            </a:r>
            <a:endParaRPr lang="tr-TR" sz="1400" b="1" dirty="0">
              <a:solidFill>
                <a:prstClr val="black"/>
              </a:solidFill>
              <a:cs typeface="Calibri"/>
            </a:endParaRPr>
          </a:p>
          <a:p>
            <a:pPr algn="ctr"/>
            <a:r>
              <a:rPr lang="tr-TR" sz="1400" b="1" spc="-10" dirty="0">
                <a:solidFill>
                  <a:prstClr val="black"/>
                </a:solidFill>
                <a:cs typeface="Calibri"/>
              </a:rPr>
              <a:t>Alanları ile ilgili </a:t>
            </a:r>
            <a:r>
              <a:rPr lang="tr-TR" sz="1400" b="1" spc="-5" dirty="0">
                <a:solidFill>
                  <a:prstClr val="black"/>
                </a:solidFill>
                <a:cs typeface="Calibri"/>
              </a:rPr>
              <a:t>bilgi esaslı</a:t>
            </a:r>
            <a:r>
              <a:rPr lang="tr-TR" sz="1400" b="1" spc="150" dirty="0">
                <a:solidFill>
                  <a:prstClr val="black"/>
                </a:solidFill>
                <a:cs typeface="Calibri"/>
              </a:rPr>
              <a:t> </a:t>
            </a:r>
            <a:r>
              <a:rPr lang="tr-TR" sz="1400" b="1" spc="-5" dirty="0">
                <a:solidFill>
                  <a:prstClr val="black"/>
                </a:solidFill>
                <a:cs typeface="Calibri"/>
              </a:rPr>
              <a:t>yeterlilikler</a:t>
            </a:r>
            <a:endParaRPr lang="tr-TR" sz="1400" b="1" dirty="0">
              <a:solidFill>
                <a:prstClr val="black"/>
              </a:solidFill>
              <a:cs typeface="Calibri"/>
            </a:endParaRPr>
          </a:p>
        </p:txBody>
      </p:sp>
      <p:sp>
        <p:nvSpPr>
          <p:cNvPr id="19" name="Metin kutusu 18"/>
          <p:cNvSpPr txBox="1"/>
          <p:nvPr/>
        </p:nvSpPr>
        <p:spPr>
          <a:xfrm>
            <a:off x="7270479" y="4437176"/>
            <a:ext cx="2047357" cy="307777"/>
          </a:xfrm>
          <a:prstGeom prst="rect">
            <a:avLst/>
          </a:prstGeom>
          <a:noFill/>
        </p:spPr>
        <p:txBody>
          <a:bodyPr wrap="square" rtlCol="0">
            <a:spAutoFit/>
          </a:bodyPr>
          <a:lstStyle/>
          <a:p>
            <a:pPr algn="ctr"/>
            <a:r>
              <a:rPr lang="tr-TR" sz="1400" b="1" dirty="0" smtClean="0"/>
              <a:t>Sosyal Bilimler (20 Soru)</a:t>
            </a:r>
            <a:endParaRPr lang="tr-TR" sz="1400" b="1" dirty="0"/>
          </a:p>
        </p:txBody>
      </p:sp>
      <p:sp>
        <p:nvSpPr>
          <p:cNvPr id="2" name="Oval 1"/>
          <p:cNvSpPr/>
          <p:nvPr/>
        </p:nvSpPr>
        <p:spPr>
          <a:xfrm>
            <a:off x="4276164" y="533568"/>
            <a:ext cx="537883" cy="495909"/>
          </a:xfrm>
          <a:prstGeom prst="ellipse">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4219834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3" y="0"/>
            <a:ext cx="9906000" cy="6869594"/>
          </a:xfrm>
          <a:prstGeom prst="rect">
            <a:avLst/>
          </a:prstGeom>
        </p:spPr>
      </p:pic>
      <p:sp>
        <p:nvSpPr>
          <p:cNvPr id="4" name="Metin kutusu 3"/>
          <p:cNvSpPr txBox="1"/>
          <p:nvPr/>
        </p:nvSpPr>
        <p:spPr>
          <a:xfrm>
            <a:off x="2091521" y="1088384"/>
            <a:ext cx="2192010" cy="830997"/>
          </a:xfrm>
          <a:prstGeom prst="rect">
            <a:avLst/>
          </a:prstGeom>
          <a:noFill/>
        </p:spPr>
        <p:txBody>
          <a:bodyPr wrap="none" rtlCol="0">
            <a:spAutoFit/>
          </a:bodyPr>
          <a:lstStyle/>
          <a:p>
            <a:pPr algn="ctr"/>
            <a:r>
              <a:rPr lang="tr-TR" sz="2400" b="1" dirty="0" smtClean="0"/>
              <a:t>TYT</a:t>
            </a:r>
          </a:p>
          <a:p>
            <a:pPr algn="ctr"/>
            <a:r>
              <a:rPr lang="tr-TR" sz="2400" b="1" dirty="0" smtClean="0"/>
              <a:t>GENEL BİLGİLER</a:t>
            </a:r>
            <a:endParaRPr lang="tr-TR" sz="2400" b="1" dirty="0"/>
          </a:p>
        </p:txBody>
      </p:sp>
      <p:sp>
        <p:nvSpPr>
          <p:cNvPr id="5" name="Dikdörtgen 4"/>
          <p:cNvSpPr/>
          <p:nvPr/>
        </p:nvSpPr>
        <p:spPr>
          <a:xfrm>
            <a:off x="605811" y="2275528"/>
            <a:ext cx="8694378" cy="2677656"/>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tr-TR" sz="1600" b="1" dirty="0" smtClean="0"/>
              <a:t>Her aday için tek TYT puanı hesaplanacaktır. Tüm ön lisans programları bu tek puan türüyle tercih edilecektir.</a:t>
            </a:r>
          </a:p>
          <a:p>
            <a:pPr marL="285750" indent="-285750" algn="just">
              <a:lnSpc>
                <a:spcPct val="150000"/>
              </a:lnSpc>
              <a:buFont typeface="Wingdings" panose="05000000000000000000" pitchFamily="2" charset="2"/>
              <a:buChar char="§"/>
            </a:pPr>
            <a:r>
              <a:rPr lang="tr-TR" sz="1600" b="1" dirty="0" smtClean="0">
                <a:solidFill>
                  <a:srgbClr val="FF0000"/>
                </a:solidFill>
              </a:rPr>
              <a:t>TYT soruları, MEB’in ortak müfredatından seçilecektir. </a:t>
            </a:r>
          </a:p>
          <a:p>
            <a:pPr marL="285750" indent="-285750" algn="just">
              <a:lnSpc>
                <a:spcPct val="150000"/>
              </a:lnSpc>
              <a:buFont typeface="Wingdings" panose="05000000000000000000" pitchFamily="2" charset="2"/>
              <a:buChar char="§"/>
            </a:pPr>
            <a:r>
              <a:rPr lang="tr-TR" sz="1600" b="1" dirty="0" smtClean="0"/>
              <a:t>TYT puanının hesaplanması için temel matematik testi veya Türkçe testinde en az 0,5 ham puan almaları gerekmektedir.</a:t>
            </a:r>
          </a:p>
          <a:p>
            <a:pPr marL="285750" indent="-285750">
              <a:lnSpc>
                <a:spcPct val="150000"/>
              </a:lnSpc>
              <a:buFont typeface="Wingdings" panose="05000000000000000000" pitchFamily="2" charset="2"/>
              <a:buChar char="§"/>
            </a:pPr>
            <a:endParaRPr lang="tr-TR" sz="1600" dirty="0" smtClean="0">
              <a:solidFill>
                <a:srgbClr val="FF0000"/>
              </a:solidFill>
            </a:endParaRPr>
          </a:p>
          <a:p>
            <a:pPr marL="285750" indent="-285750" algn="just">
              <a:lnSpc>
                <a:spcPct val="150000"/>
              </a:lnSpc>
              <a:buFont typeface="Wingdings" panose="05000000000000000000" pitchFamily="2" charset="2"/>
              <a:buChar char="§"/>
            </a:pPr>
            <a:endParaRPr lang="tr-TR" sz="1600" dirty="0"/>
          </a:p>
        </p:txBody>
      </p:sp>
      <p:pic>
        <p:nvPicPr>
          <p:cNvPr id="6" name="Resim 5"/>
          <p:cNvPicPr>
            <a:picLocks noChangeAspect="1"/>
          </p:cNvPicPr>
          <p:nvPr/>
        </p:nvPicPr>
        <p:blipFill>
          <a:blip r:embed="rId3"/>
          <a:stretch>
            <a:fillRect/>
          </a:stretch>
        </p:blipFill>
        <p:spPr>
          <a:xfrm>
            <a:off x="605811" y="348384"/>
            <a:ext cx="1660865" cy="1588020"/>
          </a:xfrm>
          <a:prstGeom prst="rect">
            <a:avLst/>
          </a:prstGeom>
        </p:spPr>
      </p:pic>
    </p:spTree>
    <p:extLst>
      <p:ext uri="{BB962C8B-B14F-4D97-AF65-F5344CB8AC3E}">
        <p14:creationId xmlns:p14="http://schemas.microsoft.com/office/powerpoint/2010/main" val="2667907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873" y="0"/>
            <a:ext cx="9906000" cy="6869594"/>
          </a:xfrm>
          <a:prstGeom prst="rect">
            <a:avLst/>
          </a:prstGeom>
        </p:spPr>
      </p:pic>
      <p:sp>
        <p:nvSpPr>
          <p:cNvPr id="5" name="Metin kutusu 4"/>
          <p:cNvSpPr txBox="1"/>
          <p:nvPr/>
        </p:nvSpPr>
        <p:spPr>
          <a:xfrm>
            <a:off x="752705" y="2832008"/>
            <a:ext cx="4135299" cy="923330"/>
          </a:xfrm>
          <a:prstGeom prst="rect">
            <a:avLst/>
          </a:prstGeom>
          <a:noFill/>
        </p:spPr>
        <p:txBody>
          <a:bodyPr wrap="none" rtlCol="0">
            <a:spAutoFit/>
          </a:bodyPr>
          <a:lstStyle/>
          <a:p>
            <a:pPr algn="ctr"/>
            <a:r>
              <a:rPr lang="tr-TR" b="1" dirty="0" smtClean="0">
                <a:solidFill>
                  <a:srgbClr val="D40000"/>
                </a:solidFill>
              </a:rPr>
              <a:t>TYT PUANI İLE MESLEK YÜKSEKOKULLARI </a:t>
            </a:r>
          </a:p>
          <a:p>
            <a:pPr algn="ctr"/>
            <a:r>
              <a:rPr lang="tr-TR" b="1" dirty="0" smtClean="0">
                <a:solidFill>
                  <a:srgbClr val="D40000"/>
                </a:solidFill>
              </a:rPr>
              <a:t>(ÖN LİSANS- 2YILLIK ÜNİVERSİTELER) </a:t>
            </a:r>
          </a:p>
          <a:p>
            <a:pPr algn="ctr"/>
            <a:r>
              <a:rPr lang="tr-TR" b="1" dirty="0" smtClean="0">
                <a:solidFill>
                  <a:srgbClr val="D40000"/>
                </a:solidFill>
              </a:rPr>
              <a:t>TERCİH EDİLEBİLECEK</a:t>
            </a:r>
            <a:endParaRPr lang="tr-TR" b="1" dirty="0">
              <a:solidFill>
                <a:srgbClr val="D40000"/>
              </a:solidFill>
            </a:endParaRPr>
          </a:p>
        </p:txBody>
      </p:sp>
      <p:sp>
        <p:nvSpPr>
          <p:cNvPr id="6" name="Metin kutusu 5"/>
          <p:cNvSpPr txBox="1"/>
          <p:nvPr/>
        </p:nvSpPr>
        <p:spPr>
          <a:xfrm>
            <a:off x="4530843" y="4124564"/>
            <a:ext cx="4623848" cy="1938992"/>
          </a:xfrm>
          <a:prstGeom prst="rect">
            <a:avLst/>
          </a:prstGeom>
          <a:noFill/>
        </p:spPr>
        <p:txBody>
          <a:bodyPr wrap="square" rtlCol="0">
            <a:spAutoFit/>
          </a:bodyPr>
          <a:lstStyle/>
          <a:p>
            <a:pPr algn="ctr">
              <a:lnSpc>
                <a:spcPct val="150000"/>
              </a:lnSpc>
            </a:pPr>
            <a:r>
              <a:rPr lang="tr-TR" sz="2000" b="1" dirty="0" smtClean="0"/>
              <a:t>Adayların 2 yıllık üniversite (ön lisans-meslek yüksekokulları) tercih edebilmeleri için </a:t>
            </a:r>
            <a:r>
              <a:rPr lang="tr-TR" sz="2000" b="1" dirty="0" smtClean="0">
                <a:solidFill>
                  <a:srgbClr val="D40000"/>
                </a:solidFill>
              </a:rPr>
              <a:t>TYT </a:t>
            </a:r>
            <a:r>
              <a:rPr lang="tr-TR" sz="2000" b="1" dirty="0" smtClean="0"/>
              <a:t>den en az </a:t>
            </a:r>
            <a:r>
              <a:rPr lang="tr-TR" sz="2000" b="1" dirty="0" smtClean="0">
                <a:solidFill>
                  <a:srgbClr val="D40000"/>
                </a:solidFill>
              </a:rPr>
              <a:t>150 puan </a:t>
            </a:r>
            <a:r>
              <a:rPr lang="tr-TR" sz="2000" b="1" dirty="0" smtClean="0"/>
              <a:t>almaları gerekmektedir.</a:t>
            </a:r>
            <a:endParaRPr lang="tr-TR" sz="2000" b="1" dirty="0"/>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4626" y="455084"/>
            <a:ext cx="3340065" cy="3202802"/>
          </a:xfrm>
          <a:prstGeom prst="rect">
            <a:avLst/>
          </a:prstGeom>
        </p:spPr>
      </p:pic>
      <p:sp>
        <p:nvSpPr>
          <p:cNvPr id="10" name="Metin kutusu 9"/>
          <p:cNvSpPr txBox="1"/>
          <p:nvPr/>
        </p:nvSpPr>
        <p:spPr>
          <a:xfrm>
            <a:off x="6317972" y="1963036"/>
            <a:ext cx="2442976" cy="923330"/>
          </a:xfrm>
          <a:prstGeom prst="rect">
            <a:avLst/>
          </a:prstGeom>
          <a:noFill/>
        </p:spPr>
        <p:txBody>
          <a:bodyPr wrap="none" rtlCol="0">
            <a:spAutoFit/>
          </a:bodyPr>
          <a:lstStyle/>
          <a:p>
            <a:pPr algn="ctr"/>
            <a:r>
              <a:rPr lang="tr-TR" spc="300" dirty="0" smtClean="0">
                <a:solidFill>
                  <a:schemeClr val="bg1"/>
                </a:solidFill>
                <a:latin typeface="Blokletters Viltstift" pitchFamily="2" charset="0"/>
                <a:ea typeface="Dry Brush" panose="020B0604020202020204" pitchFamily="34" charset="-128"/>
                <a:cs typeface="Dry Brush" panose="020B0604020202020204" pitchFamily="34" charset="-128"/>
              </a:rPr>
              <a:t>TYT </a:t>
            </a:r>
          </a:p>
          <a:p>
            <a:pPr algn="ctr"/>
            <a:r>
              <a:rPr lang="tr-TR" spc="300" dirty="0" smtClean="0">
                <a:solidFill>
                  <a:schemeClr val="bg1"/>
                </a:solidFill>
                <a:latin typeface="Blokletters Viltstift" pitchFamily="2" charset="0"/>
                <a:ea typeface="Dry Brush" panose="020B0604020202020204" pitchFamily="34" charset="-128"/>
                <a:cs typeface="Dry Brush" panose="020B0604020202020204" pitchFamily="34" charset="-128"/>
              </a:rPr>
              <a:t>BARAJ PUAN </a:t>
            </a:r>
          </a:p>
          <a:p>
            <a:pPr algn="ctr"/>
            <a:r>
              <a:rPr lang="tr-TR" spc="300" dirty="0" smtClean="0">
                <a:solidFill>
                  <a:schemeClr val="bg1"/>
                </a:solidFill>
                <a:latin typeface="Blokletters Viltstift" pitchFamily="2" charset="0"/>
                <a:ea typeface="Dry Brush" panose="020B0604020202020204" pitchFamily="34" charset="-128"/>
                <a:cs typeface="Dry Brush" panose="020B0604020202020204" pitchFamily="34" charset="-128"/>
              </a:rPr>
              <a:t>150</a:t>
            </a:r>
            <a:endParaRPr lang="tr-TR" spc="300" dirty="0">
              <a:solidFill>
                <a:schemeClr val="bg1"/>
              </a:solidFill>
              <a:latin typeface="Blokletters Viltstift" pitchFamily="2" charset="0"/>
              <a:ea typeface="Dry Brush" panose="020B0604020202020204" pitchFamily="34" charset="-128"/>
              <a:cs typeface="Dry Brush" panose="020B0604020202020204" pitchFamily="34" charset="-128"/>
            </a:endParaRPr>
          </a:p>
        </p:txBody>
      </p:sp>
    </p:spTree>
    <p:extLst>
      <p:ext uri="{BB962C8B-B14F-4D97-AF65-F5344CB8AC3E}">
        <p14:creationId xmlns:p14="http://schemas.microsoft.com/office/powerpoint/2010/main" val="427724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4"/>
            <a:ext cx="9906000" cy="6869594"/>
          </a:xfrm>
          <a:prstGeom prst="rect">
            <a:avLst/>
          </a:prstGeom>
        </p:spPr>
      </p:pic>
      <p:graphicFrame>
        <p:nvGraphicFramePr>
          <p:cNvPr id="5" name="Tablo 4"/>
          <p:cNvGraphicFramePr>
            <a:graphicFrameLocks noGrp="1"/>
          </p:cNvGraphicFramePr>
          <p:nvPr>
            <p:extLst>
              <p:ext uri="{D42A27DB-BD31-4B8C-83A1-F6EECF244321}">
                <p14:modId xmlns:p14="http://schemas.microsoft.com/office/powerpoint/2010/main" val="2310163557"/>
              </p:ext>
            </p:extLst>
          </p:nvPr>
        </p:nvGraphicFramePr>
        <p:xfrm>
          <a:off x="1378823" y="1581746"/>
          <a:ext cx="6957284" cy="4510920"/>
        </p:xfrm>
        <a:graphic>
          <a:graphicData uri="http://schemas.openxmlformats.org/drawingml/2006/table">
            <a:tbl>
              <a:tblPr firstRow="1" bandRow="1">
                <a:tableStyleId>{93296810-A885-4BE3-A3E7-6D5BEEA58F35}</a:tableStyleId>
              </a:tblPr>
              <a:tblGrid>
                <a:gridCol w="2425872">
                  <a:extLst>
                    <a:ext uri="{9D8B030D-6E8A-4147-A177-3AD203B41FA5}">
                      <a16:colId xmlns:a16="http://schemas.microsoft.com/office/drawing/2014/main" val="20000"/>
                    </a:ext>
                  </a:extLst>
                </a:gridCol>
                <a:gridCol w="1287809">
                  <a:extLst>
                    <a:ext uri="{9D8B030D-6E8A-4147-A177-3AD203B41FA5}">
                      <a16:colId xmlns:a16="http://schemas.microsoft.com/office/drawing/2014/main" val="20001"/>
                    </a:ext>
                  </a:extLst>
                </a:gridCol>
                <a:gridCol w="928421">
                  <a:extLst>
                    <a:ext uri="{9D8B030D-6E8A-4147-A177-3AD203B41FA5}">
                      <a16:colId xmlns:a16="http://schemas.microsoft.com/office/drawing/2014/main" val="20002"/>
                    </a:ext>
                  </a:extLst>
                </a:gridCol>
                <a:gridCol w="1197963">
                  <a:extLst>
                    <a:ext uri="{9D8B030D-6E8A-4147-A177-3AD203B41FA5}">
                      <a16:colId xmlns:a16="http://schemas.microsoft.com/office/drawing/2014/main" val="20003"/>
                    </a:ext>
                  </a:extLst>
                </a:gridCol>
                <a:gridCol w="1117219">
                  <a:extLst>
                    <a:ext uri="{9D8B030D-6E8A-4147-A177-3AD203B41FA5}">
                      <a16:colId xmlns:a16="http://schemas.microsoft.com/office/drawing/2014/main" val="20004"/>
                    </a:ext>
                  </a:extLst>
                </a:gridCol>
              </a:tblGrid>
              <a:tr h="1052210">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1600" u="none" strike="noStrike" kern="1200" baseline="0" dirty="0" smtClean="0"/>
                        <a:t>Aday, yerleşmeyi hedeflediği programın puan türünü dikkate alarak 	</a:t>
                      </a:r>
                      <a:endParaRPr lang="tr-TR" sz="1600" b="0" i="0" u="none" strike="noStrike" kern="1200" baseline="0" dirty="0" smtClean="0">
                        <a:solidFill>
                          <a:schemeClr val="lt1"/>
                        </a:solidFill>
                        <a:latin typeface="+mn-lt"/>
                        <a:ea typeface="+mn-ea"/>
                        <a:cs typeface="+mn-cs"/>
                      </a:endParaRPr>
                    </a:p>
                  </a:txBody>
                  <a:tcPr marL="101827" marR="101827" marT="50913" marB="50913" anchor="ctr"/>
                </a:tc>
                <a:tc>
                  <a:txBody>
                    <a:bodyPr/>
                    <a:lstStyle/>
                    <a:p>
                      <a:pPr algn="ctr"/>
                      <a:r>
                        <a:rPr lang="tr-TR" sz="1600" dirty="0" smtClean="0"/>
                        <a:t>Türk Dili ve Edebiyatı</a:t>
                      </a:r>
                      <a:r>
                        <a:rPr lang="tr-TR" sz="1600" baseline="0" dirty="0" smtClean="0"/>
                        <a:t> – Sosyal Bilimler 1</a:t>
                      </a:r>
                      <a:endParaRPr lang="tr-TR" sz="1600" dirty="0"/>
                    </a:p>
                  </a:txBody>
                  <a:tcPr marL="101827" marR="101827" marT="50913" marB="50913" anchor="ctr"/>
                </a:tc>
                <a:tc>
                  <a:txBody>
                    <a:bodyPr/>
                    <a:lstStyle/>
                    <a:p>
                      <a:pPr algn="ctr"/>
                      <a:r>
                        <a:rPr lang="tr-TR" sz="1600" dirty="0" smtClean="0"/>
                        <a:t>Sosyal Bilimler 2</a:t>
                      </a:r>
                      <a:endParaRPr lang="tr-TR" sz="1600" dirty="0"/>
                    </a:p>
                  </a:txBody>
                  <a:tcPr marL="101827" marR="101827" marT="50913" marB="50913" anchor="ctr"/>
                </a:tc>
                <a:tc>
                  <a:txBody>
                    <a:bodyPr/>
                    <a:lstStyle/>
                    <a:p>
                      <a:pPr algn="ctr"/>
                      <a:r>
                        <a:rPr lang="tr-TR" sz="1600" dirty="0" smtClean="0"/>
                        <a:t>Matematik</a:t>
                      </a:r>
                      <a:endParaRPr lang="tr-TR" sz="1600" dirty="0"/>
                    </a:p>
                  </a:txBody>
                  <a:tcPr marL="101827" marR="101827" marT="50913" marB="50913" anchor="ctr"/>
                </a:tc>
                <a:tc>
                  <a:txBody>
                    <a:bodyPr/>
                    <a:lstStyle/>
                    <a:p>
                      <a:pPr algn="ctr"/>
                      <a:r>
                        <a:rPr lang="tr-TR" sz="1600" dirty="0" smtClean="0"/>
                        <a:t>Fe</a:t>
                      </a:r>
                      <a:r>
                        <a:rPr lang="tr-TR" sz="1600" baseline="0" dirty="0" smtClean="0"/>
                        <a:t>n Bilimleri</a:t>
                      </a:r>
                      <a:endParaRPr lang="tr-TR" sz="1600" dirty="0"/>
                    </a:p>
                  </a:txBody>
                  <a:tcPr marL="101827" marR="101827" marT="50913" marB="50913" anchor="ctr"/>
                </a:tc>
                <a:extLst>
                  <a:ext uri="{0D108BD9-81ED-4DB2-BD59-A6C34878D82A}">
                    <a16:rowId xmlns:a16="http://schemas.microsoft.com/office/drawing/2014/main" val="10000"/>
                  </a:ext>
                </a:extLst>
              </a:tr>
              <a:tr h="510503">
                <a:tc>
                  <a:txBody>
                    <a:bodyPr/>
                    <a:lstStyle/>
                    <a:p>
                      <a:r>
                        <a:rPr lang="tr-TR" sz="1600" dirty="0" smtClean="0"/>
                        <a:t>Sözel Puan</a:t>
                      </a:r>
                      <a:r>
                        <a:rPr lang="tr-TR" sz="1600" baseline="0" dirty="0" smtClean="0"/>
                        <a:t> İçin</a:t>
                      </a:r>
                      <a:endParaRPr lang="tr-TR" sz="1600" b="1" dirty="0"/>
                    </a:p>
                  </a:txBody>
                  <a:tcPr marL="101827" marR="101827" marT="50913" marB="50913" anchor="ctr"/>
                </a:tc>
                <a:tc>
                  <a:txBody>
                    <a:bodyPr/>
                    <a:lstStyle/>
                    <a:p>
                      <a:pPr algn="ctr"/>
                      <a:r>
                        <a:rPr lang="tr-TR" sz="2100" dirty="0" smtClean="0"/>
                        <a:t>√</a:t>
                      </a:r>
                      <a:endParaRPr lang="tr-TR" sz="2100" b="1" dirty="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endParaRPr lang="tr-TR" sz="2100" dirty="0"/>
                    </a:p>
                  </a:txBody>
                  <a:tcPr marL="101827" marR="101827" marT="50913" marB="50913"/>
                </a:tc>
                <a:tc>
                  <a:txBody>
                    <a:bodyPr/>
                    <a:lstStyle/>
                    <a:p>
                      <a:endParaRPr lang="tr-TR" sz="2100"/>
                    </a:p>
                  </a:txBody>
                  <a:tcPr marL="101827" marR="101827" marT="50913" marB="50913"/>
                </a:tc>
                <a:extLst>
                  <a:ext uri="{0D108BD9-81ED-4DB2-BD59-A6C34878D82A}">
                    <a16:rowId xmlns:a16="http://schemas.microsoft.com/office/drawing/2014/main" val="10001"/>
                  </a:ext>
                </a:extLst>
              </a:tr>
              <a:tr h="559122">
                <a:tc>
                  <a:txBody>
                    <a:bodyPr/>
                    <a:lstStyle/>
                    <a:p>
                      <a:r>
                        <a:rPr lang="tr-TR" sz="1600" dirty="0" smtClean="0"/>
                        <a:t>Eşit</a:t>
                      </a:r>
                      <a:r>
                        <a:rPr lang="tr-TR" sz="1600" baseline="0" dirty="0" smtClean="0"/>
                        <a:t> Ağırlık Puanı için</a:t>
                      </a:r>
                      <a:endParaRPr lang="tr-TR" sz="1600" b="1" dirty="0"/>
                    </a:p>
                  </a:txBody>
                  <a:tcPr marL="101827" marR="101827" marT="50913" marB="50913" anchor="ctr"/>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algn="ctr"/>
                      <a:endParaRPr lang="tr-TR" sz="2100" dirty="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algn="ctr"/>
                      <a:endParaRPr lang="tr-TR" sz="2100"/>
                    </a:p>
                  </a:txBody>
                  <a:tcPr marL="101827" marR="101827" marT="50913" marB="50913"/>
                </a:tc>
                <a:extLst>
                  <a:ext uri="{0D108BD9-81ED-4DB2-BD59-A6C34878D82A}">
                    <a16:rowId xmlns:a16="http://schemas.microsoft.com/office/drawing/2014/main" val="10002"/>
                  </a:ext>
                </a:extLst>
              </a:tr>
              <a:tr h="559122">
                <a:tc>
                  <a:txBody>
                    <a:bodyPr/>
                    <a:lstStyle/>
                    <a:p>
                      <a:r>
                        <a:rPr lang="tr-TR" sz="1600" dirty="0" smtClean="0"/>
                        <a:t>Sayısal Puanı</a:t>
                      </a:r>
                      <a:r>
                        <a:rPr lang="tr-TR" sz="1600" baseline="0" dirty="0" smtClean="0"/>
                        <a:t> İçin</a:t>
                      </a:r>
                      <a:endParaRPr lang="tr-TR" sz="1600" b="1" dirty="0"/>
                    </a:p>
                  </a:txBody>
                  <a:tcPr marL="101827" marR="101827" marT="50913" marB="50913" anchor="ctr"/>
                </a:tc>
                <a:tc>
                  <a:txBody>
                    <a:bodyPr/>
                    <a:lstStyle/>
                    <a:p>
                      <a:pPr algn="ctr"/>
                      <a:endParaRPr lang="tr-TR" sz="2100"/>
                    </a:p>
                  </a:txBody>
                  <a:tcPr marL="101827" marR="101827" marT="50913" marB="50913"/>
                </a:tc>
                <a:tc>
                  <a:txBody>
                    <a:bodyPr/>
                    <a:lstStyle/>
                    <a:p>
                      <a:pPr algn="ctr"/>
                      <a:endParaRPr lang="tr-TR" sz="2100" dirty="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extLst>
                  <a:ext uri="{0D108BD9-81ED-4DB2-BD59-A6C34878D82A}">
                    <a16:rowId xmlns:a16="http://schemas.microsoft.com/office/drawing/2014/main" val="10003"/>
                  </a:ext>
                </a:extLst>
              </a:tr>
              <a:tr h="607740">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tr-TR" sz="1600" u="none" strike="noStrike" kern="1200" baseline="0" dirty="0" smtClean="0"/>
                        <a:t>Sözel + Eşit Ağırlık Puanı için </a:t>
                      </a:r>
                      <a:endParaRPr lang="tr-TR" sz="1600" b="1" i="0" u="none" strike="noStrike" kern="1200" baseline="0" dirty="0" smtClean="0">
                        <a:solidFill>
                          <a:schemeClr val="dk1"/>
                        </a:solidFill>
                        <a:latin typeface="+mn-lt"/>
                        <a:ea typeface="+mn-ea"/>
                        <a:cs typeface="+mn-cs"/>
                      </a:endParaRPr>
                    </a:p>
                  </a:txBody>
                  <a:tcPr marL="101827" marR="101827" marT="50913" marB="50913" anchor="ctr"/>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algn="ctr"/>
                      <a:endParaRPr lang="tr-TR" sz="2100" dirty="0"/>
                    </a:p>
                  </a:txBody>
                  <a:tcPr marL="101827" marR="101827" marT="50913" marB="50913"/>
                </a:tc>
                <a:extLst>
                  <a:ext uri="{0D108BD9-81ED-4DB2-BD59-A6C34878D82A}">
                    <a16:rowId xmlns:a16="http://schemas.microsoft.com/office/drawing/2014/main" val="10004"/>
                  </a:ext>
                </a:extLst>
              </a:tr>
              <a:tr h="607741">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tr-TR" sz="1600" u="none" strike="noStrike" kern="1200" baseline="0" dirty="0" smtClean="0"/>
                        <a:t>Sayısal + Eşit Ağırlık Puanı için </a:t>
                      </a:r>
                      <a:endParaRPr lang="tr-TR" sz="1600" b="1" i="0" u="none" strike="noStrike" kern="1200" baseline="0" dirty="0" smtClean="0">
                        <a:solidFill>
                          <a:schemeClr val="dk1"/>
                        </a:solidFill>
                        <a:latin typeface="+mn-lt"/>
                        <a:ea typeface="+mn-ea"/>
                        <a:cs typeface="+mn-cs"/>
                      </a:endParaRPr>
                    </a:p>
                  </a:txBody>
                  <a:tcPr marL="101827" marR="101827" marT="50913" marB="50913" anchor="ctr"/>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algn="ctr"/>
                      <a:endParaRPr lang="tr-TR" sz="2100" dirty="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extLst>
                  <a:ext uri="{0D108BD9-81ED-4DB2-BD59-A6C34878D82A}">
                    <a16:rowId xmlns:a16="http://schemas.microsoft.com/office/drawing/2014/main" val="10005"/>
                  </a:ext>
                </a:extLst>
              </a:tr>
              <a:tr h="577018">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tr-TR" sz="1600" u="none" strike="noStrike" kern="1200" baseline="0" dirty="0" smtClean="0"/>
                        <a:t>Sözel + Sayısal + Eşit Ağırlık Puanı için </a:t>
                      </a:r>
                      <a:endParaRPr lang="tr-TR" sz="1600" b="1" i="0" u="none" strike="noStrike" kern="1200" baseline="0" dirty="0" smtClean="0">
                        <a:solidFill>
                          <a:schemeClr val="dk1"/>
                        </a:solidFill>
                        <a:latin typeface="+mn-lt"/>
                        <a:ea typeface="+mn-ea"/>
                        <a:cs typeface="+mn-cs"/>
                      </a:endParaRPr>
                    </a:p>
                  </a:txBody>
                  <a:tcPr marL="101827" marR="101827" marT="50913" marB="50913" anchor="ctr"/>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extLst>
                  <a:ext uri="{0D108BD9-81ED-4DB2-BD59-A6C34878D82A}">
                    <a16:rowId xmlns:a16="http://schemas.microsoft.com/office/drawing/2014/main" val="10006"/>
                  </a:ext>
                </a:extLst>
              </a:tr>
            </a:tbl>
          </a:graphicData>
        </a:graphic>
      </p:graphicFrame>
      <p:sp>
        <p:nvSpPr>
          <p:cNvPr id="6" name="Metin kutusu 5"/>
          <p:cNvSpPr txBox="1"/>
          <p:nvPr/>
        </p:nvSpPr>
        <p:spPr>
          <a:xfrm>
            <a:off x="914401" y="394978"/>
            <a:ext cx="8584442" cy="923330"/>
          </a:xfrm>
          <a:prstGeom prst="rect">
            <a:avLst/>
          </a:prstGeom>
          <a:noFill/>
        </p:spPr>
        <p:txBody>
          <a:bodyPr wrap="square" rtlCol="0">
            <a:spAutoFit/>
          </a:bodyPr>
          <a:lstStyle/>
          <a:p>
            <a:r>
              <a:rPr lang="tr-TR" b="1" dirty="0" smtClean="0"/>
              <a:t>İkinci Oturumda (AYT) 3 puan türü yer alacaktır. Bunlar; </a:t>
            </a:r>
            <a:r>
              <a:rPr lang="tr-TR" b="1" dirty="0" smtClean="0">
                <a:solidFill>
                  <a:srgbClr val="D40000"/>
                </a:solidFill>
              </a:rPr>
              <a:t>Sayısal,</a:t>
            </a:r>
            <a:r>
              <a:rPr lang="tr-TR" b="1" dirty="0" smtClean="0"/>
              <a:t> </a:t>
            </a:r>
            <a:r>
              <a:rPr lang="tr-TR" b="1" dirty="0" smtClean="0">
                <a:solidFill>
                  <a:srgbClr val="0070C0"/>
                </a:solidFill>
              </a:rPr>
              <a:t>Sözel</a:t>
            </a:r>
            <a:r>
              <a:rPr lang="tr-TR" b="1" dirty="0" smtClean="0"/>
              <a:t> ve </a:t>
            </a:r>
            <a:r>
              <a:rPr lang="tr-TR" b="1" dirty="0" smtClean="0">
                <a:solidFill>
                  <a:schemeClr val="accent2">
                    <a:lumMod val="75000"/>
                  </a:schemeClr>
                </a:solidFill>
              </a:rPr>
              <a:t>Eşit Ağırlık </a:t>
            </a:r>
            <a:r>
              <a:rPr lang="tr-TR" b="1" dirty="0"/>
              <a:t>p</a:t>
            </a:r>
            <a:r>
              <a:rPr lang="tr-TR" b="1" dirty="0" smtClean="0"/>
              <a:t>uanlarıdır. Adayın hesaplanmasını istediği puan türü için çözmesi gereken testler aşağıdaki tablodadır</a:t>
            </a:r>
            <a:endParaRPr lang="tr-TR" b="1" dirty="0"/>
          </a:p>
        </p:txBody>
      </p:sp>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t="40995" r="80097" b="38905"/>
          <a:stretch/>
        </p:blipFill>
        <p:spPr>
          <a:xfrm flipV="1">
            <a:off x="2843635" y="951401"/>
            <a:ext cx="513713" cy="733814"/>
          </a:xfrm>
          <a:prstGeom prst="rect">
            <a:avLst/>
          </a:prstGeom>
        </p:spPr>
      </p:pic>
      <p:sp>
        <p:nvSpPr>
          <p:cNvPr id="9" name="Metin kutusu 8"/>
          <p:cNvSpPr txBox="1"/>
          <p:nvPr/>
        </p:nvSpPr>
        <p:spPr>
          <a:xfrm>
            <a:off x="914401" y="6156049"/>
            <a:ext cx="7773795" cy="400110"/>
          </a:xfrm>
          <a:prstGeom prst="rect">
            <a:avLst/>
          </a:prstGeom>
          <a:noFill/>
        </p:spPr>
        <p:txBody>
          <a:bodyPr wrap="none" rtlCol="0">
            <a:spAutoFit/>
          </a:bodyPr>
          <a:lstStyle/>
          <a:p>
            <a:pPr algn="ctr"/>
            <a:r>
              <a:rPr lang="tr-TR" sz="2000" dirty="0" smtClean="0"/>
              <a:t>*Dil puanı ile tercih yapacak adaylar Yabancı Dil Oturumuna gireceklerdir.</a:t>
            </a:r>
            <a:endParaRPr lang="tr-TR" sz="2000" dirty="0"/>
          </a:p>
        </p:txBody>
      </p:sp>
    </p:spTree>
    <p:extLst>
      <p:ext uri="{BB962C8B-B14F-4D97-AF65-F5344CB8AC3E}">
        <p14:creationId xmlns:p14="http://schemas.microsoft.com/office/powerpoint/2010/main" val="316951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3" y="0"/>
            <a:ext cx="9906000" cy="6869594"/>
          </a:xfrm>
          <a:prstGeom prst="rect">
            <a:avLst/>
          </a:prstGeom>
        </p:spPr>
      </p:pic>
      <p:sp>
        <p:nvSpPr>
          <p:cNvPr id="5" name="Metin kutusu 4"/>
          <p:cNvSpPr txBox="1"/>
          <p:nvPr/>
        </p:nvSpPr>
        <p:spPr>
          <a:xfrm>
            <a:off x="0" y="668740"/>
            <a:ext cx="9906000" cy="523220"/>
          </a:xfrm>
          <a:prstGeom prst="rect">
            <a:avLst/>
          </a:prstGeom>
          <a:noFill/>
        </p:spPr>
        <p:txBody>
          <a:bodyPr wrap="square" rtlCol="0">
            <a:spAutoFit/>
          </a:bodyPr>
          <a:lstStyle/>
          <a:p>
            <a:pPr algn="ctr"/>
            <a:r>
              <a:rPr lang="tr-TR" sz="2800" b="1" dirty="0" smtClean="0">
                <a:solidFill>
                  <a:srgbClr val="D40000"/>
                </a:solidFill>
              </a:rPr>
              <a:t>TYT PUANI İÇİN TESTLERİN AĞIRLIKLARI</a:t>
            </a:r>
            <a:endParaRPr lang="tr-TR" sz="2800" b="1" dirty="0">
              <a:solidFill>
                <a:srgbClr val="D40000"/>
              </a:solidFill>
            </a:endParaRPr>
          </a:p>
        </p:txBody>
      </p:sp>
      <p:graphicFrame>
        <p:nvGraphicFramePr>
          <p:cNvPr id="7" name="Tablo 6"/>
          <p:cNvGraphicFramePr>
            <a:graphicFrameLocks noGrp="1"/>
          </p:cNvGraphicFramePr>
          <p:nvPr>
            <p:extLst>
              <p:ext uri="{D42A27DB-BD31-4B8C-83A1-F6EECF244321}">
                <p14:modId xmlns:p14="http://schemas.microsoft.com/office/powerpoint/2010/main" val="2814945911"/>
              </p:ext>
            </p:extLst>
          </p:nvPr>
        </p:nvGraphicFramePr>
        <p:xfrm>
          <a:off x="1083859" y="1915212"/>
          <a:ext cx="7738280" cy="2009088"/>
        </p:xfrm>
        <a:graphic>
          <a:graphicData uri="http://schemas.openxmlformats.org/drawingml/2006/table">
            <a:tbl>
              <a:tblPr firstRow="1" bandRow="1">
                <a:tableStyleId>{00A15C55-8517-42AA-B614-E9B94910E393}</a:tableStyleId>
              </a:tblPr>
              <a:tblGrid>
                <a:gridCol w="1547656">
                  <a:extLst>
                    <a:ext uri="{9D8B030D-6E8A-4147-A177-3AD203B41FA5}">
                      <a16:colId xmlns:a16="http://schemas.microsoft.com/office/drawing/2014/main" val="20000"/>
                    </a:ext>
                  </a:extLst>
                </a:gridCol>
                <a:gridCol w="1547656">
                  <a:extLst>
                    <a:ext uri="{9D8B030D-6E8A-4147-A177-3AD203B41FA5}">
                      <a16:colId xmlns:a16="http://schemas.microsoft.com/office/drawing/2014/main" val="20001"/>
                    </a:ext>
                  </a:extLst>
                </a:gridCol>
                <a:gridCol w="1547656">
                  <a:extLst>
                    <a:ext uri="{9D8B030D-6E8A-4147-A177-3AD203B41FA5}">
                      <a16:colId xmlns:a16="http://schemas.microsoft.com/office/drawing/2014/main" val="20002"/>
                    </a:ext>
                  </a:extLst>
                </a:gridCol>
                <a:gridCol w="1547656">
                  <a:extLst>
                    <a:ext uri="{9D8B030D-6E8A-4147-A177-3AD203B41FA5}">
                      <a16:colId xmlns:a16="http://schemas.microsoft.com/office/drawing/2014/main" val="20003"/>
                    </a:ext>
                  </a:extLst>
                </a:gridCol>
                <a:gridCol w="1547656">
                  <a:extLst>
                    <a:ext uri="{9D8B030D-6E8A-4147-A177-3AD203B41FA5}">
                      <a16:colId xmlns:a16="http://schemas.microsoft.com/office/drawing/2014/main" val="20004"/>
                    </a:ext>
                  </a:extLst>
                </a:gridCol>
              </a:tblGrid>
              <a:tr h="527166">
                <a:tc gridSpan="5">
                  <a:txBody>
                    <a:bodyPr/>
                    <a:lstStyle/>
                    <a:p>
                      <a:pPr algn="ctr"/>
                      <a:r>
                        <a:rPr lang="tr-TR" sz="2400" dirty="0" smtClean="0"/>
                        <a:t>TYT Testlerin Ağırlıkları (%) </a:t>
                      </a:r>
                      <a:endParaRPr lang="tr-T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1054332">
                <a:tc>
                  <a:txBody>
                    <a:bodyPr/>
                    <a:lstStyle/>
                    <a:p>
                      <a:pPr algn="ctr"/>
                      <a:r>
                        <a:rPr lang="tr-TR" dirty="0" smtClean="0"/>
                        <a:t>Puan Türü </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smtClean="0"/>
                        <a:t>Türkçe </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smtClean="0"/>
                        <a:t>Sosyal Bilimler </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smtClean="0"/>
                        <a:t>Temel Matematik </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Fen Bilimleri </a:t>
                      </a:r>
                    </a:p>
                    <a:p>
                      <a:pPr algn="ct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7590">
                <a:tc>
                  <a:txBody>
                    <a:bodyPr/>
                    <a:lstStyle/>
                    <a:p>
                      <a:pPr algn="ctr"/>
                      <a:r>
                        <a:rPr lang="fi-FI" dirty="0" smtClean="0"/>
                        <a:t>TYT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dirty="0" smtClean="0"/>
                        <a:t>33</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dirty="0" smtClean="0"/>
                        <a:t>17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dirty="0" smtClean="0"/>
                        <a:t>33</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dirty="0" smtClean="0"/>
                        <a:t>17</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8" name="Dikdörtgen 7"/>
          <p:cNvSpPr/>
          <p:nvPr/>
        </p:nvSpPr>
        <p:spPr>
          <a:xfrm>
            <a:off x="517477" y="4417654"/>
            <a:ext cx="8871045" cy="1427955"/>
          </a:xfrm>
          <a:prstGeom prst="rect">
            <a:avLst/>
          </a:prstGeom>
        </p:spPr>
        <p:txBody>
          <a:bodyPr wrap="square">
            <a:spAutoFit/>
          </a:bodyPr>
          <a:lstStyle/>
          <a:p>
            <a:pPr algn="just">
              <a:lnSpc>
                <a:spcPct val="150000"/>
              </a:lnSpc>
            </a:pPr>
            <a:r>
              <a:rPr lang="tr-TR" sz="2000" dirty="0" err="1">
                <a:solidFill>
                  <a:srgbClr val="000000"/>
                </a:solidFill>
                <a:latin typeface="Times New Roman" panose="02020603050405020304" pitchFamily="18" charset="0"/>
              </a:rPr>
              <a:t>TYT’de</a:t>
            </a:r>
            <a:r>
              <a:rPr lang="tr-TR" sz="2000" dirty="0">
                <a:solidFill>
                  <a:srgbClr val="000000"/>
                </a:solidFill>
                <a:latin typeface="Times New Roman" panose="02020603050405020304" pitchFamily="18" charset="0"/>
              </a:rPr>
              <a:t> her bir </a:t>
            </a:r>
            <a:r>
              <a:rPr lang="tr-TR" sz="2000" dirty="0" smtClean="0">
                <a:solidFill>
                  <a:srgbClr val="000000"/>
                </a:solidFill>
                <a:latin typeface="Times New Roman" panose="02020603050405020304" pitchFamily="18" charset="0"/>
              </a:rPr>
              <a:t>test “</a:t>
            </a:r>
            <a:r>
              <a:rPr lang="tr-TR" sz="2000" dirty="0">
                <a:solidFill>
                  <a:srgbClr val="000000"/>
                </a:solidFill>
                <a:latin typeface="Times New Roman" panose="02020603050405020304" pitchFamily="18" charset="0"/>
              </a:rPr>
              <a:t>soru sayısı ile ilişkili” olacaktır. Dolayısıyla TYT sınavında, Türkçe testinin ağırlığı %33, Sosyal Bilimler testinin ağırlığı %17, Temel Matematik testinin ağırlığı %33, Fen Bilimleri testinin ağırlığı ise %17’dir. </a:t>
            </a:r>
            <a:endParaRPr lang="tr-TR" sz="2000" dirty="0"/>
          </a:p>
        </p:txBody>
      </p:sp>
    </p:spTree>
    <p:extLst>
      <p:ext uri="{BB962C8B-B14F-4D97-AF65-F5344CB8AC3E}">
        <p14:creationId xmlns:p14="http://schemas.microsoft.com/office/powerpoint/2010/main" val="2826246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4"/>
            <a:ext cx="9906000" cy="6869594"/>
          </a:xfrm>
          <a:prstGeom prst="rect">
            <a:avLst/>
          </a:prstGeom>
        </p:spPr>
      </p:pic>
      <p:sp>
        <p:nvSpPr>
          <p:cNvPr id="18" name="Yuvarlatılmış Dikdörtgen 17"/>
          <p:cNvSpPr/>
          <p:nvPr/>
        </p:nvSpPr>
        <p:spPr>
          <a:xfrm>
            <a:off x="5835728" y="2964757"/>
            <a:ext cx="2169123" cy="361383"/>
          </a:xfrm>
          <a:prstGeom prst="roundRect">
            <a:avLst/>
          </a:prstGeom>
          <a:solidFill>
            <a:srgbClr val="F04F3A"/>
          </a:solidFill>
          <a:ln>
            <a:solidFill>
              <a:srgbClr val="F04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p:cNvSpPr txBox="1"/>
          <p:nvPr/>
        </p:nvSpPr>
        <p:spPr>
          <a:xfrm>
            <a:off x="0" y="374028"/>
            <a:ext cx="9906000" cy="923330"/>
          </a:xfrm>
          <a:prstGeom prst="rect">
            <a:avLst/>
          </a:prstGeom>
          <a:noFill/>
        </p:spPr>
        <p:txBody>
          <a:bodyPr wrap="square" rtlCol="0">
            <a:spAutoFit/>
          </a:bodyPr>
          <a:lstStyle/>
          <a:p>
            <a:pPr algn="ctr"/>
            <a:r>
              <a:rPr lang="tr-TR" dirty="0">
                <a:latin typeface="Arial Black" panose="020B0A04020102020204" pitchFamily="34" charset="0"/>
              </a:rPr>
              <a:t>2</a:t>
            </a:r>
            <a:r>
              <a:rPr lang="tr-TR" dirty="0" smtClean="0">
                <a:latin typeface="Arial Black" panose="020B0A04020102020204" pitchFamily="34" charset="0"/>
              </a:rPr>
              <a:t>. OTURUM </a:t>
            </a:r>
          </a:p>
          <a:p>
            <a:pPr algn="ctr"/>
            <a:r>
              <a:rPr lang="tr-TR" dirty="0" smtClean="0">
                <a:latin typeface="Arial Black" panose="020B0A04020102020204" pitchFamily="34" charset="0"/>
              </a:rPr>
              <a:t>–ALAN YETERLİLİK TESTİ (AYT) ve </a:t>
            </a:r>
          </a:p>
          <a:p>
            <a:pPr algn="ctr"/>
            <a:r>
              <a:rPr lang="tr-TR" dirty="0" smtClean="0">
                <a:latin typeface="Arial Black" panose="020B0A04020102020204" pitchFamily="34" charset="0"/>
              </a:rPr>
              <a:t>YABANCI DİL TESTİ (YDT)- İLE İLGİLİ BİLGİLER</a:t>
            </a:r>
            <a:endParaRPr lang="tr-TR" dirty="0">
              <a:latin typeface="Arial Black" panose="020B0A04020102020204" pitchFamily="34" charset="0"/>
            </a:endParaRPr>
          </a:p>
        </p:txBody>
      </p:sp>
      <p:sp>
        <p:nvSpPr>
          <p:cNvPr id="6" name="Yuvarlatılmış Dikdörtgen 5"/>
          <p:cNvSpPr/>
          <p:nvPr/>
        </p:nvSpPr>
        <p:spPr>
          <a:xfrm>
            <a:off x="355249" y="2964757"/>
            <a:ext cx="1741046" cy="2943533"/>
          </a:xfrm>
          <a:prstGeom prst="roundRect">
            <a:avLst/>
          </a:prstGeom>
          <a:solidFill>
            <a:srgbClr val="5FC5B9"/>
          </a:solidFill>
          <a:ln>
            <a:solidFill>
              <a:srgbClr val="5FC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p>
        </p:txBody>
      </p:sp>
      <p:sp>
        <p:nvSpPr>
          <p:cNvPr id="7" name="Yuvarlatılmış Dikdörtgen 6"/>
          <p:cNvSpPr/>
          <p:nvPr/>
        </p:nvSpPr>
        <p:spPr>
          <a:xfrm>
            <a:off x="8211312" y="2964757"/>
            <a:ext cx="1300497" cy="2943533"/>
          </a:xfrm>
          <a:prstGeom prst="roundRect">
            <a:avLst/>
          </a:prstGeom>
          <a:solidFill>
            <a:srgbClr val="E02570"/>
          </a:solidFill>
          <a:ln>
            <a:solidFill>
              <a:srgbClr val="E025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p>
        </p:txBody>
      </p:sp>
      <p:sp>
        <p:nvSpPr>
          <p:cNvPr id="8" name="Yuvarlatılmış Dikdörtgen 7"/>
          <p:cNvSpPr/>
          <p:nvPr/>
        </p:nvSpPr>
        <p:spPr>
          <a:xfrm>
            <a:off x="2241146" y="4591248"/>
            <a:ext cx="5763705" cy="1317042"/>
          </a:xfrm>
          <a:prstGeom prst="roundRect">
            <a:avLst/>
          </a:prstGeom>
          <a:solidFill>
            <a:srgbClr val="ED7D6A"/>
          </a:solidFill>
          <a:ln>
            <a:solidFill>
              <a:srgbClr val="ED7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p>
        </p:txBody>
      </p:sp>
      <p:sp>
        <p:nvSpPr>
          <p:cNvPr id="9" name="Yuvarlatılmış Dikdörtgen 8"/>
          <p:cNvSpPr/>
          <p:nvPr/>
        </p:nvSpPr>
        <p:spPr>
          <a:xfrm>
            <a:off x="5835727" y="3358713"/>
            <a:ext cx="2169124" cy="1133203"/>
          </a:xfrm>
          <a:prstGeom prst="roundRect">
            <a:avLst/>
          </a:prstGeom>
          <a:solidFill>
            <a:srgbClr val="5AAB53"/>
          </a:solidFill>
          <a:ln>
            <a:solidFill>
              <a:srgbClr val="5AAB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p>
        </p:txBody>
      </p:sp>
      <p:sp>
        <p:nvSpPr>
          <p:cNvPr id="10" name="Yuvarlatılmış Dikdörtgen 9"/>
          <p:cNvSpPr/>
          <p:nvPr/>
        </p:nvSpPr>
        <p:spPr>
          <a:xfrm>
            <a:off x="2246279" y="2964757"/>
            <a:ext cx="3472136" cy="1530218"/>
          </a:xfrm>
          <a:prstGeom prst="roundRect">
            <a:avLst/>
          </a:prstGeom>
          <a:solidFill>
            <a:srgbClr val="FCBA2F"/>
          </a:solidFill>
          <a:ln>
            <a:solidFill>
              <a:srgbClr val="FCB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p>
        </p:txBody>
      </p:sp>
      <p:sp>
        <p:nvSpPr>
          <p:cNvPr id="11" name="Metin kutusu 10"/>
          <p:cNvSpPr txBox="1"/>
          <p:nvPr/>
        </p:nvSpPr>
        <p:spPr>
          <a:xfrm>
            <a:off x="2575996" y="3275157"/>
            <a:ext cx="3833988" cy="954107"/>
          </a:xfrm>
          <a:prstGeom prst="rect">
            <a:avLst/>
          </a:prstGeom>
          <a:noFill/>
        </p:spPr>
        <p:txBody>
          <a:bodyPr wrap="square" rtlCol="0">
            <a:spAutoFit/>
          </a:bodyPr>
          <a:lstStyle/>
          <a:p>
            <a:r>
              <a:rPr lang="tr-TR" sz="1400" b="1" dirty="0"/>
              <a:t>Türk Dili ve Edebiyatı-Sosyal Bilimler </a:t>
            </a:r>
            <a:r>
              <a:rPr lang="tr-TR" sz="1400" b="1" dirty="0" smtClean="0"/>
              <a:t>1</a:t>
            </a:r>
            <a:endParaRPr lang="tr-TR" sz="1400" dirty="0" smtClean="0"/>
          </a:p>
          <a:p>
            <a:r>
              <a:rPr lang="tr-TR" sz="1400" dirty="0" smtClean="0"/>
              <a:t>Türk Dili ve Edebiyatı – 24 Soru</a:t>
            </a:r>
          </a:p>
          <a:p>
            <a:r>
              <a:rPr lang="tr-TR" sz="1400" dirty="0" smtClean="0"/>
              <a:t>Coğrafya 1 – 6 Soru</a:t>
            </a:r>
          </a:p>
          <a:p>
            <a:r>
              <a:rPr lang="tr-TR" sz="1400" dirty="0" smtClean="0"/>
              <a:t>Tarih 1 – 10 Soru</a:t>
            </a:r>
            <a:endParaRPr lang="tr-TR" sz="1400" dirty="0"/>
          </a:p>
        </p:txBody>
      </p:sp>
      <p:sp>
        <p:nvSpPr>
          <p:cNvPr id="12" name="Metin kutusu 11"/>
          <p:cNvSpPr txBox="1"/>
          <p:nvPr/>
        </p:nvSpPr>
        <p:spPr>
          <a:xfrm>
            <a:off x="6030816" y="2997330"/>
            <a:ext cx="1778949" cy="307777"/>
          </a:xfrm>
          <a:prstGeom prst="rect">
            <a:avLst/>
          </a:prstGeom>
          <a:noFill/>
        </p:spPr>
        <p:txBody>
          <a:bodyPr wrap="none" rtlCol="0">
            <a:spAutoFit/>
          </a:bodyPr>
          <a:lstStyle/>
          <a:p>
            <a:r>
              <a:rPr lang="tr-TR" sz="1400" b="1" dirty="0" smtClean="0"/>
              <a:t>Matematik – 40 Soru </a:t>
            </a:r>
          </a:p>
        </p:txBody>
      </p:sp>
      <p:sp>
        <p:nvSpPr>
          <p:cNvPr id="13" name="Metin kutusu 12"/>
          <p:cNvSpPr txBox="1"/>
          <p:nvPr/>
        </p:nvSpPr>
        <p:spPr>
          <a:xfrm>
            <a:off x="2336664" y="4721329"/>
            <a:ext cx="4583627" cy="1169551"/>
          </a:xfrm>
          <a:prstGeom prst="rect">
            <a:avLst/>
          </a:prstGeom>
          <a:noFill/>
        </p:spPr>
        <p:txBody>
          <a:bodyPr wrap="none" rtlCol="0">
            <a:spAutoFit/>
          </a:bodyPr>
          <a:lstStyle/>
          <a:p>
            <a:r>
              <a:rPr lang="tr-TR" sz="1400" b="1" dirty="0" smtClean="0"/>
              <a:t>Sosyal Bilimler 2</a:t>
            </a:r>
          </a:p>
          <a:p>
            <a:r>
              <a:rPr lang="tr-TR" sz="1400" dirty="0" smtClean="0"/>
              <a:t>Coğrafya 2 – 11 Soru</a:t>
            </a:r>
          </a:p>
          <a:p>
            <a:r>
              <a:rPr lang="tr-TR" sz="1400" dirty="0" smtClean="0"/>
              <a:t>Din Kültürü ve Ahlak Bilgisi – 6 Soru</a:t>
            </a:r>
          </a:p>
          <a:p>
            <a:r>
              <a:rPr lang="tr-TR" sz="1400" dirty="0" smtClean="0"/>
              <a:t>Felsefe Grubu (Felsefe, Mantık, Sosyoloji, Psikoloji) – 12 Soru</a:t>
            </a:r>
          </a:p>
          <a:p>
            <a:r>
              <a:rPr lang="tr-TR" sz="1400" dirty="0" smtClean="0"/>
              <a:t>Tarih 2 – 11 Soru</a:t>
            </a:r>
            <a:endParaRPr lang="tr-TR" sz="1400" dirty="0"/>
          </a:p>
        </p:txBody>
      </p:sp>
      <p:sp>
        <p:nvSpPr>
          <p:cNvPr id="14" name="Metin kutusu 13"/>
          <p:cNvSpPr txBox="1"/>
          <p:nvPr/>
        </p:nvSpPr>
        <p:spPr>
          <a:xfrm>
            <a:off x="6197430" y="3445479"/>
            <a:ext cx="1445717" cy="954107"/>
          </a:xfrm>
          <a:prstGeom prst="rect">
            <a:avLst/>
          </a:prstGeom>
          <a:noFill/>
        </p:spPr>
        <p:txBody>
          <a:bodyPr wrap="none" rtlCol="0">
            <a:spAutoFit/>
          </a:bodyPr>
          <a:lstStyle/>
          <a:p>
            <a:r>
              <a:rPr lang="tr-TR" sz="1400" b="1" dirty="0" smtClean="0"/>
              <a:t>Fen Bilimleri</a:t>
            </a:r>
          </a:p>
          <a:p>
            <a:r>
              <a:rPr lang="tr-TR" sz="1400" dirty="0" smtClean="0"/>
              <a:t>Biyoloji – 13 Soru</a:t>
            </a:r>
          </a:p>
          <a:p>
            <a:r>
              <a:rPr lang="tr-TR" sz="1400" dirty="0" smtClean="0"/>
              <a:t>Fizik – 14 Soru</a:t>
            </a:r>
          </a:p>
          <a:p>
            <a:r>
              <a:rPr lang="tr-TR" sz="1400" dirty="0" smtClean="0"/>
              <a:t>Kimya – 13 Soru</a:t>
            </a:r>
            <a:endParaRPr lang="tr-TR" sz="1400" dirty="0"/>
          </a:p>
        </p:txBody>
      </p:sp>
      <p:sp>
        <p:nvSpPr>
          <p:cNvPr id="15" name="Metin kutusu 14"/>
          <p:cNvSpPr txBox="1"/>
          <p:nvPr/>
        </p:nvSpPr>
        <p:spPr>
          <a:xfrm>
            <a:off x="8292565" y="3027824"/>
            <a:ext cx="1220631" cy="646331"/>
          </a:xfrm>
          <a:prstGeom prst="rect">
            <a:avLst/>
          </a:prstGeom>
          <a:noFill/>
        </p:spPr>
        <p:txBody>
          <a:bodyPr vert="horz" wrap="square" rtlCol="0">
            <a:spAutoFit/>
          </a:bodyPr>
          <a:lstStyle/>
          <a:p>
            <a:pPr algn="ctr"/>
            <a:r>
              <a:rPr lang="tr-TR" b="1" dirty="0" smtClean="0"/>
              <a:t>Yabancı Dil  - 80 Soru</a:t>
            </a:r>
            <a:endParaRPr lang="tr-TR" b="1" dirty="0"/>
          </a:p>
        </p:txBody>
      </p:sp>
      <p:sp>
        <p:nvSpPr>
          <p:cNvPr id="16" name="Metin kutusu 15"/>
          <p:cNvSpPr txBox="1"/>
          <p:nvPr/>
        </p:nvSpPr>
        <p:spPr>
          <a:xfrm>
            <a:off x="479588" y="3383923"/>
            <a:ext cx="1488859" cy="1200329"/>
          </a:xfrm>
          <a:prstGeom prst="rect">
            <a:avLst/>
          </a:prstGeom>
          <a:noFill/>
        </p:spPr>
        <p:txBody>
          <a:bodyPr wrap="square" rtlCol="0">
            <a:spAutoFit/>
          </a:bodyPr>
          <a:lstStyle/>
          <a:p>
            <a:pPr algn="ctr"/>
            <a:r>
              <a:rPr lang="tr-TR" b="1" dirty="0" smtClean="0"/>
              <a:t>2. Oturum</a:t>
            </a:r>
          </a:p>
          <a:p>
            <a:pPr algn="ctr"/>
            <a:endParaRPr lang="tr-TR" b="1" dirty="0" smtClean="0"/>
          </a:p>
          <a:p>
            <a:pPr algn="ctr"/>
            <a:endParaRPr lang="tr-TR" b="1" dirty="0" smtClean="0"/>
          </a:p>
          <a:p>
            <a:pPr algn="ctr"/>
            <a:r>
              <a:rPr lang="tr-TR" b="1" dirty="0" smtClean="0">
                <a:solidFill>
                  <a:srgbClr val="C00000"/>
                </a:solidFill>
              </a:rPr>
              <a:t>180 </a:t>
            </a:r>
            <a:r>
              <a:rPr lang="tr-TR" b="1" dirty="0" err="1" smtClean="0">
                <a:solidFill>
                  <a:srgbClr val="C00000"/>
                </a:solidFill>
              </a:rPr>
              <a:t>dk</a:t>
            </a:r>
            <a:endParaRPr lang="tr-TR" b="1" dirty="0" smtClean="0">
              <a:solidFill>
                <a:srgbClr val="C00000"/>
              </a:solidFill>
            </a:endParaRPr>
          </a:p>
        </p:txBody>
      </p:sp>
      <p:sp>
        <p:nvSpPr>
          <p:cNvPr id="17" name="Metin kutusu 16"/>
          <p:cNvSpPr txBox="1"/>
          <p:nvPr/>
        </p:nvSpPr>
        <p:spPr>
          <a:xfrm>
            <a:off x="8266818" y="3691697"/>
            <a:ext cx="1220632" cy="1200329"/>
          </a:xfrm>
          <a:prstGeom prst="rect">
            <a:avLst/>
          </a:prstGeom>
          <a:noFill/>
        </p:spPr>
        <p:txBody>
          <a:bodyPr wrap="square" rtlCol="0">
            <a:spAutoFit/>
          </a:bodyPr>
          <a:lstStyle/>
          <a:p>
            <a:pPr algn="ctr"/>
            <a:r>
              <a:rPr lang="tr-TR" b="1" dirty="0" smtClean="0">
                <a:solidFill>
                  <a:schemeClr val="bg1"/>
                </a:solidFill>
              </a:rPr>
              <a:t>Yabancı Dil Oturumu</a:t>
            </a:r>
          </a:p>
          <a:p>
            <a:pPr algn="ctr"/>
            <a:endParaRPr lang="tr-TR" b="1" dirty="0" smtClean="0">
              <a:solidFill>
                <a:srgbClr val="FFFF00"/>
              </a:solidFill>
            </a:endParaRPr>
          </a:p>
          <a:p>
            <a:pPr algn="ctr"/>
            <a:r>
              <a:rPr lang="tr-TR" b="1" dirty="0" smtClean="0">
                <a:solidFill>
                  <a:srgbClr val="FFFF00"/>
                </a:solidFill>
              </a:rPr>
              <a:t>120 </a:t>
            </a:r>
            <a:r>
              <a:rPr lang="tr-TR" b="1" dirty="0" err="1" smtClean="0">
                <a:solidFill>
                  <a:srgbClr val="FFFF00"/>
                </a:solidFill>
              </a:rPr>
              <a:t>dk</a:t>
            </a:r>
            <a:endParaRPr lang="tr-TR" b="1" dirty="0">
              <a:solidFill>
                <a:srgbClr val="FFFF00"/>
              </a:solidFill>
            </a:endParaRPr>
          </a:p>
        </p:txBody>
      </p:sp>
      <p:sp>
        <p:nvSpPr>
          <p:cNvPr id="19" name="Dikdörtgen 18"/>
          <p:cNvSpPr/>
          <p:nvPr/>
        </p:nvSpPr>
        <p:spPr>
          <a:xfrm>
            <a:off x="479588" y="1578006"/>
            <a:ext cx="9103020" cy="830997"/>
          </a:xfrm>
          <a:prstGeom prst="rect">
            <a:avLst/>
          </a:prstGeom>
        </p:spPr>
        <p:txBody>
          <a:bodyPr wrap="square">
            <a:spAutoFit/>
          </a:bodyPr>
          <a:lstStyle/>
          <a:p>
            <a:pPr algn="just"/>
            <a:r>
              <a:rPr lang="tr-TR" sz="1600" b="1" dirty="0">
                <a:latin typeface="TimesNewRoman"/>
              </a:rPr>
              <a:t>TYT puanı olmayan, TYT puanı hesaplanmayan veya TYT puanı 150’nin </a:t>
            </a:r>
            <a:r>
              <a:rPr lang="tr-TR" sz="1600" b="1" dirty="0" smtClean="0">
                <a:latin typeface="TimesNewRoman"/>
              </a:rPr>
              <a:t>altında olan </a:t>
            </a:r>
            <a:r>
              <a:rPr lang="tr-TR" sz="1600" b="1" dirty="0">
                <a:latin typeface="TimesNewRoman"/>
              </a:rPr>
              <a:t>adayların, AYT ve/veya </a:t>
            </a:r>
            <a:r>
              <a:rPr lang="tr-TR" sz="1600" b="1" dirty="0" err="1">
                <a:latin typeface="TimesNewRoman"/>
              </a:rPr>
              <a:t>YDT’ye</a:t>
            </a:r>
            <a:r>
              <a:rPr lang="tr-TR" sz="1600" b="1" dirty="0">
                <a:latin typeface="TimesNewRoman"/>
              </a:rPr>
              <a:t> girmiş olsalar da SAY, SÖZ, EA, DİL puanları hesaplanmayacaktır.</a:t>
            </a:r>
            <a:endParaRPr lang="tr-TR" sz="1600" b="1" dirty="0"/>
          </a:p>
        </p:txBody>
      </p:sp>
    </p:spTree>
    <p:extLst>
      <p:ext uri="{BB962C8B-B14F-4D97-AF65-F5344CB8AC3E}">
        <p14:creationId xmlns:p14="http://schemas.microsoft.com/office/powerpoint/2010/main" val="524619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197743" y="586476"/>
            <a:ext cx="2332498" cy="1015663"/>
          </a:xfrm>
          <a:prstGeom prst="rect">
            <a:avLst/>
          </a:prstGeom>
          <a:noFill/>
        </p:spPr>
        <p:txBody>
          <a:bodyPr wrap="none" rtlCol="0">
            <a:spAutoFit/>
          </a:bodyPr>
          <a:lstStyle/>
          <a:p>
            <a:pPr algn="ctr"/>
            <a:r>
              <a:rPr lang="tr-TR" sz="2000" b="1" dirty="0" smtClean="0"/>
              <a:t>AYT</a:t>
            </a:r>
          </a:p>
          <a:p>
            <a:pPr algn="ctr"/>
            <a:r>
              <a:rPr lang="tr-TR" sz="2000" b="1" dirty="0" smtClean="0"/>
              <a:t>Alan Yeterlilik Sınavı</a:t>
            </a:r>
          </a:p>
          <a:p>
            <a:pPr algn="ctr"/>
            <a:r>
              <a:rPr lang="tr-TR" sz="2000" b="1" dirty="0" smtClean="0"/>
              <a:t>Genel Bilgiler</a:t>
            </a:r>
            <a:endParaRPr lang="tr-TR" sz="2000" b="1" dirty="0"/>
          </a:p>
        </p:txBody>
      </p:sp>
      <p:sp>
        <p:nvSpPr>
          <p:cNvPr id="8" name="Dikdörtgen 7"/>
          <p:cNvSpPr/>
          <p:nvPr/>
        </p:nvSpPr>
        <p:spPr>
          <a:xfrm>
            <a:off x="573544" y="1635691"/>
            <a:ext cx="8727619" cy="1477328"/>
          </a:xfrm>
          <a:prstGeom prst="rect">
            <a:avLst/>
          </a:prstGeom>
        </p:spPr>
        <p:txBody>
          <a:bodyPr wrap="square">
            <a:spAutoFit/>
          </a:bodyPr>
          <a:lstStyle/>
          <a:p>
            <a:pPr marL="285750" indent="-285750" algn="just">
              <a:lnSpc>
                <a:spcPct val="125000"/>
              </a:lnSpc>
              <a:buFont typeface="Wingdings" panose="05000000000000000000" pitchFamily="2" charset="2"/>
              <a:buChar char="§"/>
            </a:pPr>
            <a:r>
              <a:rPr lang="tr-TR" dirty="0" smtClean="0"/>
              <a:t>2020-AYT’ye </a:t>
            </a:r>
            <a:r>
              <a:rPr lang="tr-TR" dirty="0"/>
              <a:t>de girmek isteyen adaylar, </a:t>
            </a:r>
            <a:r>
              <a:rPr lang="tr-TR" b="1" dirty="0"/>
              <a:t>“</a:t>
            </a:r>
            <a:r>
              <a:rPr lang="tr-TR" b="1" i="1" dirty="0"/>
              <a:t>Alan Yeterlilik Testleri (AYT)</a:t>
            </a:r>
            <a:r>
              <a:rPr lang="tr-TR" b="1" dirty="0"/>
              <a:t>” </a:t>
            </a:r>
            <a:r>
              <a:rPr lang="tr-TR" dirty="0" smtClean="0"/>
              <a:t>seçeneğini işaretleyecekler</a:t>
            </a:r>
            <a:r>
              <a:rPr lang="tr-TR" dirty="0"/>
              <a:t>, </a:t>
            </a:r>
            <a:r>
              <a:rPr lang="tr-TR" dirty="0" err="1" smtClean="0"/>
              <a:t>AYT’ye</a:t>
            </a:r>
            <a:r>
              <a:rPr lang="tr-TR" dirty="0" smtClean="0"/>
              <a:t> girmek </a:t>
            </a:r>
            <a:r>
              <a:rPr lang="tr-TR" dirty="0"/>
              <a:t>istemeyen adaylar bu seçeneği boş b</a:t>
            </a:r>
            <a:r>
              <a:rPr lang="tr-TR" dirty="0" smtClean="0"/>
              <a:t>ırakacaklardır.</a:t>
            </a:r>
          </a:p>
          <a:p>
            <a:pPr marL="285750" indent="-285750">
              <a:lnSpc>
                <a:spcPct val="125000"/>
              </a:lnSpc>
              <a:buFont typeface="Wingdings" panose="05000000000000000000" pitchFamily="2" charset="2"/>
              <a:buChar char="§"/>
            </a:pPr>
            <a:r>
              <a:rPr lang="tr-TR" b="1" dirty="0" smtClean="0">
                <a:solidFill>
                  <a:srgbClr val="FF0000"/>
                </a:solidFill>
              </a:rPr>
              <a:t>Lisans isteyen adayların AYT sınavına girmeleri zorunludur. </a:t>
            </a:r>
          </a:p>
          <a:p>
            <a:pPr marL="285750" indent="-285750">
              <a:lnSpc>
                <a:spcPct val="125000"/>
              </a:lnSpc>
              <a:buFont typeface="Wingdings" panose="05000000000000000000" pitchFamily="2" charset="2"/>
              <a:buChar char="§"/>
            </a:pPr>
            <a:r>
              <a:rPr lang="tr-TR" u="sng" dirty="0"/>
              <a:t>İkinci Oturumda (AYT) lise müfredatı esas alınacaktır</a:t>
            </a:r>
            <a:r>
              <a:rPr lang="tr-TR" u="sng" dirty="0" smtClean="0"/>
              <a:t>.</a:t>
            </a:r>
            <a:endParaRPr lang="tr-TR" b="1" u="sng" dirty="0">
              <a:solidFill>
                <a:srgbClr val="FF0000"/>
              </a:solidFill>
            </a:endParaRPr>
          </a:p>
        </p:txBody>
      </p:sp>
      <p:sp>
        <p:nvSpPr>
          <p:cNvPr id="9" name="Dikdörtgen 8"/>
          <p:cNvSpPr/>
          <p:nvPr/>
        </p:nvSpPr>
        <p:spPr>
          <a:xfrm>
            <a:off x="1854199" y="5459337"/>
            <a:ext cx="7014227" cy="830997"/>
          </a:xfrm>
          <a:prstGeom prst="rect">
            <a:avLst/>
          </a:prstGeom>
          <a:solidFill>
            <a:srgbClr val="FFD90A"/>
          </a:solidFill>
        </p:spPr>
        <p:txBody>
          <a:bodyPr wrap="square" anchor="ctr">
            <a:spAutoFit/>
          </a:bodyPr>
          <a:lstStyle/>
          <a:p>
            <a:pPr algn="ctr"/>
            <a:r>
              <a:rPr lang="tr-TR" sz="1600" b="1" dirty="0" smtClean="0">
                <a:latin typeface="TimesNewRoman,Bold"/>
              </a:rPr>
              <a:t>2020-YKS’de </a:t>
            </a:r>
            <a:r>
              <a:rPr lang="tr-TR" sz="1600" b="1" dirty="0">
                <a:latin typeface="TimesNewRoman,Bold"/>
              </a:rPr>
              <a:t>SAY, SÖZ, EA veya DİL puanıyla bir programa yerleşmek isteyenlerin (</a:t>
            </a:r>
            <a:r>
              <a:rPr lang="tr-TR" sz="1600" b="1" dirty="0" smtClean="0">
                <a:latin typeface="TimesNewRoman,Bold"/>
              </a:rPr>
              <a:t>2019-TYT </a:t>
            </a:r>
            <a:r>
              <a:rPr lang="tr-TR" sz="1600" b="1" dirty="0">
                <a:latin typeface="TimesNewRoman,Bold"/>
              </a:rPr>
              <a:t>puanı 200 ve üzeri olsa bile) </a:t>
            </a:r>
            <a:r>
              <a:rPr lang="tr-TR" sz="1600" b="1" dirty="0" smtClean="0">
                <a:latin typeface="TimesNewRoman,Bold"/>
              </a:rPr>
              <a:t>2020-AYT </a:t>
            </a:r>
            <a:r>
              <a:rPr lang="tr-TR" sz="1600" b="1" dirty="0">
                <a:latin typeface="TimesNewRoman,Bold"/>
              </a:rPr>
              <a:t>ve/veya </a:t>
            </a:r>
            <a:r>
              <a:rPr lang="tr-TR" sz="1600" b="1" dirty="0" smtClean="0">
                <a:latin typeface="TimesNewRoman,Bold"/>
              </a:rPr>
              <a:t>2020-YDT </a:t>
            </a:r>
            <a:r>
              <a:rPr lang="tr-TR" sz="1600" b="1" dirty="0">
                <a:latin typeface="TimesNewRoman,Bold"/>
              </a:rPr>
              <a:t>oturumlarına başvuru </a:t>
            </a:r>
            <a:r>
              <a:rPr lang="tr-TR" sz="1600" b="1" dirty="0" smtClean="0">
                <a:latin typeface="TimesNewRoman,Bold"/>
              </a:rPr>
              <a:t>yaparak katılmaları </a:t>
            </a:r>
            <a:r>
              <a:rPr lang="tr-TR" sz="1600" b="1" dirty="0">
                <a:latin typeface="TimesNewRoman,Bold"/>
              </a:rPr>
              <a:t>zorunludur.</a:t>
            </a:r>
            <a:endParaRPr lang="tr-TR" sz="1600" dirty="0"/>
          </a:p>
        </p:txBody>
      </p:sp>
      <p:sp>
        <p:nvSpPr>
          <p:cNvPr id="13" name="Dikdörtgen 12"/>
          <p:cNvSpPr/>
          <p:nvPr/>
        </p:nvSpPr>
        <p:spPr>
          <a:xfrm>
            <a:off x="554652" y="3106714"/>
            <a:ext cx="8943350" cy="1862048"/>
          </a:xfrm>
          <a:prstGeom prst="rect">
            <a:avLst/>
          </a:prstGeom>
        </p:spPr>
        <p:txBody>
          <a:bodyPr wrap="square">
            <a:spAutoFit/>
          </a:bodyPr>
          <a:lstStyle/>
          <a:p>
            <a:pPr marL="285750" indent="-285750">
              <a:lnSpc>
                <a:spcPct val="125000"/>
              </a:lnSpc>
              <a:buFont typeface="Wingdings" panose="05000000000000000000" pitchFamily="2" charset="2"/>
              <a:buChar char="§"/>
            </a:pPr>
            <a:r>
              <a:rPr lang="tr-TR" b="1" dirty="0" smtClean="0"/>
              <a:t>2020-YDT’ye </a:t>
            </a:r>
            <a:r>
              <a:rPr lang="tr-TR" b="1" dirty="0"/>
              <a:t>de girmek isteyen adaylar, </a:t>
            </a:r>
            <a:r>
              <a:rPr lang="tr-TR" sz="2000" b="1" dirty="0"/>
              <a:t>“Yabancı Dil Testi (YDT)” </a:t>
            </a:r>
            <a:r>
              <a:rPr lang="tr-TR" b="1" dirty="0"/>
              <a:t>seçeneğini işaretleyeceklerdir. </a:t>
            </a:r>
            <a:r>
              <a:rPr lang="tr-TR" b="1" dirty="0" err="1" smtClean="0"/>
              <a:t>YDT’ye</a:t>
            </a:r>
            <a:r>
              <a:rPr lang="tr-TR" b="1" dirty="0" smtClean="0"/>
              <a:t> girmek </a:t>
            </a:r>
            <a:r>
              <a:rPr lang="tr-TR" b="1" dirty="0"/>
              <a:t>istemeyen adaylar, “Yabancı Dil Testi (YDT)” seçeneğini boş bırakacaklardır</a:t>
            </a:r>
            <a:r>
              <a:rPr lang="tr-TR" b="1" dirty="0" smtClean="0"/>
              <a:t>.</a:t>
            </a:r>
          </a:p>
          <a:p>
            <a:pPr marL="285750" indent="-285750">
              <a:lnSpc>
                <a:spcPct val="125000"/>
              </a:lnSpc>
              <a:buFont typeface="Wingdings" panose="05000000000000000000" pitchFamily="2" charset="2"/>
              <a:buChar char="§"/>
            </a:pPr>
            <a:r>
              <a:rPr lang="tr-TR" dirty="0" smtClean="0">
                <a:solidFill>
                  <a:srgbClr val="FF0000"/>
                </a:solidFill>
              </a:rPr>
              <a:t>AYT ve </a:t>
            </a:r>
            <a:r>
              <a:rPr lang="tr-TR" dirty="0" err="1" smtClean="0">
                <a:solidFill>
                  <a:srgbClr val="FF0000"/>
                </a:solidFill>
              </a:rPr>
              <a:t>YDT’de</a:t>
            </a:r>
            <a:r>
              <a:rPr lang="tr-TR" dirty="0" smtClean="0">
                <a:solidFill>
                  <a:srgbClr val="FF0000"/>
                </a:solidFill>
              </a:rPr>
              <a:t> ağırlıklı puanların hesaplanabilmesi için adayların ilgili testlerin en az birinden en az 0,5 ham puan almış olmaları gerekmektedir.</a:t>
            </a:r>
            <a:endParaRPr lang="tr-TR" dirty="0">
              <a:solidFill>
                <a:srgbClr val="FF0000"/>
              </a:solidFill>
            </a:endParaRPr>
          </a:p>
        </p:txBody>
      </p:sp>
      <p:sp>
        <p:nvSpPr>
          <p:cNvPr id="14" name="Dikdörtgen 13"/>
          <p:cNvSpPr/>
          <p:nvPr/>
        </p:nvSpPr>
        <p:spPr>
          <a:xfrm>
            <a:off x="308314" y="5703413"/>
            <a:ext cx="1373005" cy="369332"/>
          </a:xfrm>
          <a:prstGeom prst="rect">
            <a:avLst/>
          </a:prstGeom>
        </p:spPr>
        <p:txBody>
          <a:bodyPr wrap="none">
            <a:spAutoFit/>
          </a:bodyPr>
          <a:lstStyle/>
          <a:p>
            <a:r>
              <a:rPr lang="tr-TR" b="1" spc="300" dirty="0" smtClean="0">
                <a:solidFill>
                  <a:srgbClr val="D40000"/>
                </a:solidFill>
                <a:latin typeface="TimesNewRoman,Bold"/>
              </a:rPr>
              <a:t>DİKKAT </a:t>
            </a:r>
            <a:endParaRPr lang="tr-TR" spc="300" dirty="0">
              <a:solidFill>
                <a:srgbClr val="D40000"/>
              </a:solidFill>
            </a:endParaRPr>
          </a:p>
        </p:txBody>
      </p:sp>
      <p:pic>
        <p:nvPicPr>
          <p:cNvPr id="19" name="Resim 18"/>
          <p:cNvPicPr>
            <a:picLocks noChangeAspect="1"/>
          </p:cNvPicPr>
          <p:nvPr/>
        </p:nvPicPr>
        <p:blipFill>
          <a:blip r:embed="rId2"/>
          <a:stretch>
            <a:fillRect/>
          </a:stretch>
        </p:blipFill>
        <p:spPr>
          <a:xfrm>
            <a:off x="430952" y="47902"/>
            <a:ext cx="1660865" cy="1588020"/>
          </a:xfrm>
          <a:prstGeom prst="rect">
            <a:avLst/>
          </a:prstGeom>
        </p:spPr>
      </p:pic>
    </p:spTree>
    <p:extLst>
      <p:ext uri="{BB962C8B-B14F-4D97-AF65-F5344CB8AC3E}">
        <p14:creationId xmlns:p14="http://schemas.microsoft.com/office/powerpoint/2010/main" val="3988268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4"/>
            <a:ext cx="9906000" cy="6869594"/>
          </a:xfrm>
          <a:prstGeom prst="rect">
            <a:avLst/>
          </a:prstGeom>
        </p:spPr>
      </p:pic>
      <p:pic>
        <p:nvPicPr>
          <p:cNvPr id="4" name="Resim 3"/>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1" y="-1619677"/>
            <a:ext cx="4353637" cy="4529067"/>
          </a:xfrm>
          <a:prstGeom prst="rect">
            <a:avLst/>
          </a:prstGeom>
        </p:spPr>
      </p:pic>
      <p:sp>
        <p:nvSpPr>
          <p:cNvPr id="5" name="Metin kutusu 4"/>
          <p:cNvSpPr txBox="1"/>
          <p:nvPr/>
        </p:nvSpPr>
        <p:spPr>
          <a:xfrm>
            <a:off x="665153" y="899480"/>
            <a:ext cx="3023328" cy="646331"/>
          </a:xfrm>
          <a:prstGeom prst="rect">
            <a:avLst/>
          </a:prstGeom>
          <a:noFill/>
        </p:spPr>
        <p:txBody>
          <a:bodyPr wrap="none" rtlCol="0">
            <a:spAutoFit/>
          </a:bodyPr>
          <a:lstStyle/>
          <a:p>
            <a:pPr algn="ctr"/>
            <a:r>
              <a:rPr lang="tr-TR" b="1" dirty="0" smtClean="0">
                <a:solidFill>
                  <a:srgbClr val="76A358"/>
                </a:solidFill>
              </a:rPr>
              <a:t>LİSANS (4 YILLIK) ÜNİVERSİTE </a:t>
            </a:r>
          </a:p>
          <a:p>
            <a:pPr algn="ctr"/>
            <a:r>
              <a:rPr lang="tr-TR" b="1" dirty="0" smtClean="0">
                <a:solidFill>
                  <a:srgbClr val="76A358"/>
                </a:solidFill>
              </a:rPr>
              <a:t>TERCİHİ İÇİN;</a:t>
            </a:r>
            <a:endParaRPr lang="tr-TR" b="1" dirty="0">
              <a:solidFill>
                <a:srgbClr val="76A358"/>
              </a:solidFill>
            </a:endParaRPr>
          </a:p>
        </p:txBody>
      </p:sp>
      <p:sp>
        <p:nvSpPr>
          <p:cNvPr id="6" name="Metin kutusu 5"/>
          <p:cNvSpPr txBox="1"/>
          <p:nvPr/>
        </p:nvSpPr>
        <p:spPr>
          <a:xfrm>
            <a:off x="815278" y="1778550"/>
            <a:ext cx="8451551" cy="1338828"/>
          </a:xfrm>
          <a:prstGeom prst="rect">
            <a:avLst/>
          </a:prstGeom>
          <a:noFill/>
        </p:spPr>
        <p:txBody>
          <a:bodyPr wrap="square" rtlCol="0">
            <a:spAutoFit/>
          </a:bodyPr>
          <a:lstStyle/>
          <a:p>
            <a:pPr marL="342900" indent="-342900" algn="just">
              <a:lnSpc>
                <a:spcPct val="150000"/>
              </a:lnSpc>
              <a:buAutoNum type="arabicPeriod"/>
            </a:pPr>
            <a:r>
              <a:rPr lang="tr-TR" dirty="0" smtClean="0">
                <a:solidFill>
                  <a:srgbClr val="D40000"/>
                </a:solidFill>
                <a:latin typeface="Arial Black" panose="020B0A04020102020204" pitchFamily="34" charset="0"/>
              </a:rPr>
              <a:t>Şart : </a:t>
            </a:r>
            <a:r>
              <a:rPr lang="tr-TR" dirty="0" err="1" smtClean="0">
                <a:latin typeface="Arial Black" panose="020B0A04020102020204" pitchFamily="34" charset="0"/>
              </a:rPr>
              <a:t>TYT’den</a:t>
            </a:r>
            <a:r>
              <a:rPr lang="tr-TR" dirty="0" smtClean="0">
                <a:latin typeface="Arial Black" panose="020B0A04020102020204" pitchFamily="34" charset="0"/>
              </a:rPr>
              <a:t> en az 150 puan almak</a:t>
            </a:r>
          </a:p>
          <a:p>
            <a:pPr marL="342900" indent="-342900" algn="just">
              <a:lnSpc>
                <a:spcPct val="150000"/>
              </a:lnSpc>
              <a:buAutoNum type="arabicPeriod"/>
            </a:pPr>
            <a:r>
              <a:rPr lang="tr-TR" dirty="0" smtClean="0">
                <a:solidFill>
                  <a:srgbClr val="76A358"/>
                </a:solidFill>
                <a:latin typeface="Arial Black" panose="020B0A04020102020204" pitchFamily="34" charset="0"/>
              </a:rPr>
              <a:t>Şart : </a:t>
            </a:r>
            <a:r>
              <a:rPr lang="tr-TR" dirty="0" smtClean="0">
                <a:latin typeface="Arial Black" panose="020B0A04020102020204" pitchFamily="34" charset="0"/>
              </a:rPr>
              <a:t>(</a:t>
            </a:r>
            <a:r>
              <a:rPr lang="tr-TR" dirty="0">
                <a:latin typeface="Arial Black" panose="020B0A04020102020204" pitchFamily="34" charset="0"/>
              </a:rPr>
              <a:t>AYT) </a:t>
            </a:r>
            <a:r>
              <a:rPr lang="tr-TR" dirty="0" smtClean="0">
                <a:latin typeface="Arial Black" panose="020B0A04020102020204" pitchFamily="34" charset="0"/>
              </a:rPr>
              <a:t>alacağı </a:t>
            </a:r>
            <a:r>
              <a:rPr lang="tr-TR" dirty="0">
                <a:latin typeface="Arial Black" panose="020B0A04020102020204" pitchFamily="34" charset="0"/>
              </a:rPr>
              <a:t>Sözel, Sayısal, Eşit Ağırlık ve Dil puanının en az birinin en az 180 puan </a:t>
            </a:r>
            <a:r>
              <a:rPr lang="tr-TR" dirty="0" smtClean="0">
                <a:latin typeface="Arial Black" panose="020B0A04020102020204" pitchFamily="34" charset="0"/>
              </a:rPr>
              <a:t>olması </a:t>
            </a:r>
            <a:endParaRPr lang="tr-TR" dirty="0">
              <a:latin typeface="Arial Black" panose="020B0A04020102020204" pitchFamily="34" charset="0"/>
            </a:endParaRPr>
          </a:p>
        </p:txBody>
      </p:sp>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l="19779" t="41009" r="56857" b="37498"/>
          <a:stretch/>
        </p:blipFill>
        <p:spPr>
          <a:xfrm>
            <a:off x="354841" y="4282614"/>
            <a:ext cx="1132764" cy="1473958"/>
          </a:xfrm>
          <a:prstGeom prst="rect">
            <a:avLst/>
          </a:prstGeom>
        </p:spPr>
      </p:pic>
      <p:sp>
        <p:nvSpPr>
          <p:cNvPr id="8" name="Metin kutusu 7"/>
          <p:cNvSpPr txBox="1"/>
          <p:nvPr/>
        </p:nvSpPr>
        <p:spPr>
          <a:xfrm>
            <a:off x="1487605" y="4142430"/>
            <a:ext cx="7779224" cy="1754326"/>
          </a:xfrm>
          <a:prstGeom prst="rect">
            <a:avLst/>
          </a:prstGeom>
          <a:noFill/>
        </p:spPr>
        <p:txBody>
          <a:bodyPr wrap="square" rtlCol="0">
            <a:spAutoFit/>
          </a:bodyPr>
          <a:lstStyle/>
          <a:p>
            <a:pPr algn="just">
              <a:lnSpc>
                <a:spcPct val="150000"/>
              </a:lnSpc>
            </a:pPr>
            <a:r>
              <a:rPr lang="tr-TR" spc="300" dirty="0" smtClean="0">
                <a:latin typeface="Gecko Personal Use Only" pitchFamily="2" charset="0"/>
                <a:cs typeface="Gecko Personal Use Only" pitchFamily="2" charset="0"/>
              </a:rPr>
              <a:t>Yukarıdaki şartları sağlayan adaylar; </a:t>
            </a:r>
            <a:r>
              <a:rPr lang="tr-TR" spc="300" dirty="0">
                <a:latin typeface="Gecko Personal Use Only" pitchFamily="2" charset="0"/>
                <a:cs typeface="Gecko Personal Use Only" pitchFamily="2" charset="0"/>
              </a:rPr>
              <a:t>en az 180 ve üzerinde puan aldıklarında, ilgili puan türünde öğrenci kabul eden lisans programlarından tercih yapabilecektir. </a:t>
            </a:r>
          </a:p>
        </p:txBody>
      </p:sp>
    </p:spTree>
    <p:extLst>
      <p:ext uri="{BB962C8B-B14F-4D97-AF65-F5344CB8AC3E}">
        <p14:creationId xmlns:p14="http://schemas.microsoft.com/office/powerpoint/2010/main" val="1847167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563</TotalTime>
  <Words>1207</Words>
  <Application>Microsoft Office PowerPoint</Application>
  <PresentationFormat>A4 Kağıt (210x297 mm)</PresentationFormat>
  <Paragraphs>242</Paragraphs>
  <Slides>17</Slides>
  <Notes>0</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17</vt:i4>
      </vt:variant>
    </vt:vector>
  </HeadingPairs>
  <TitlesOfParts>
    <vt:vector size="30" baseType="lpstr">
      <vt:lpstr>andyallshort</vt:lpstr>
      <vt:lpstr>Arial</vt:lpstr>
      <vt:lpstr>Arial Black</vt:lpstr>
      <vt:lpstr>Blokletters Viltstift</vt:lpstr>
      <vt:lpstr>Calibri</vt:lpstr>
      <vt:lpstr>Calibri Light</vt:lpstr>
      <vt:lpstr>Dry Brush</vt:lpstr>
      <vt:lpstr>Gecko Personal Use Only</vt:lpstr>
      <vt:lpstr>Times New Roman</vt:lpstr>
      <vt:lpstr>TimesNewRoman</vt:lpstr>
      <vt:lpstr>TimesNewRoman,Bold</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Progressive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aliyo</cp:lastModifiedBy>
  <cp:revision>49</cp:revision>
  <cp:lastPrinted>2020-02-06T10:50:58Z</cp:lastPrinted>
  <dcterms:created xsi:type="dcterms:W3CDTF">2020-02-05T19:12:17Z</dcterms:created>
  <dcterms:modified xsi:type="dcterms:W3CDTF">2020-12-14T18:49:40Z</dcterms:modified>
</cp:coreProperties>
</file>